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8" r:id="rId9"/>
    <p:sldId id="269" r:id="rId10"/>
    <p:sldId id="272" r:id="rId11"/>
    <p:sldId id="273" r:id="rId12"/>
    <p:sldId id="274" r:id="rId13"/>
    <p:sldId id="275" r:id="rId14"/>
    <p:sldId id="276" r:id="rId15"/>
    <p:sldId id="283" r:id="rId16"/>
    <p:sldId id="279" r:id="rId17"/>
    <p:sldId id="280" r:id="rId18"/>
    <p:sldId id="282" r:id="rId19"/>
    <p:sldId id="277" r:id="rId20"/>
    <p:sldId id="281" r:id="rId21"/>
    <p:sldId id="284" r:id="rId22"/>
    <p:sldId id="285" r:id="rId23"/>
    <p:sldId id="287" r:id="rId24"/>
    <p:sldId id="28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 autoAdjust="0"/>
    <p:restoredTop sz="94683" autoAdjust="0"/>
  </p:normalViewPr>
  <p:slideViewPr>
    <p:cSldViewPr snapToGrid="0">
      <p:cViewPr varScale="1">
        <p:scale>
          <a:sx n="76" d="100"/>
          <a:sy n="76" d="100"/>
        </p:scale>
        <p:origin x="64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промышленных предприятий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Крупные предприятия</c:v>
                </c:pt>
                <c:pt idx="1">
                  <c:v>Малые предприятия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36.5</c:v>
                </c:pt>
                <c:pt idx="1">
                  <c:v>63.6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производства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Объём производства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крупные предприятия </c:v>
                </c:pt>
                <c:pt idx="1">
                  <c:v>малые предприяти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20.3</c:v>
                </c:pt>
                <c:pt idx="1">
                  <c:v>79.7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38BAB-B79A-4CA6-B75C-3FFFAF34908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70563E-D59A-4541-8E89-7EADD9D9C98B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Объём произведённой продукции в </a:t>
          </a:r>
          <a:r>
            <a:rPr lang="ru-RU" sz="20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20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году </a:t>
          </a:r>
          <a:endParaRPr lang="ru-RU" sz="20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A57E4-929F-4D89-A5FA-68EE67AA1679}" type="parTrans" cxnId="{EDF06753-8EEE-46CF-8CBB-7041A58A6515}">
      <dgm:prSet/>
      <dgm:spPr/>
      <dgm:t>
        <a:bodyPr/>
        <a:lstStyle/>
        <a:p>
          <a:endParaRPr lang="ru-RU"/>
        </a:p>
      </dgm:t>
    </dgm:pt>
    <dgm:pt modelId="{A94C9E40-B0DD-45FE-BDD7-05C247E33490}" type="sibTrans" cxnId="{EDF06753-8EEE-46CF-8CBB-7041A58A6515}">
      <dgm:prSet/>
      <dgm:spPr/>
      <dgm:t>
        <a:bodyPr/>
        <a:lstStyle/>
        <a:p>
          <a:endParaRPr lang="ru-RU"/>
        </a:p>
      </dgm:t>
    </dgm:pt>
    <dgm:pt modelId="{EC0B420D-046E-4971-8385-F85F473D3C4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пищевых продуктов-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136 679,7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80B69-5A51-440B-A0F8-BF53BCBEE224}" type="parTrans" cxnId="{F8D287A1-5C3C-4972-92E0-FB86AC7B938A}">
      <dgm:prSet/>
      <dgm:spPr/>
      <dgm:t>
        <a:bodyPr/>
        <a:lstStyle/>
        <a:p>
          <a:endParaRPr lang="ru-RU"/>
        </a:p>
      </dgm:t>
    </dgm:pt>
    <dgm:pt modelId="{3986F92C-7EB2-4E41-8F3A-770E707B4B7C}" type="sibTrans" cxnId="{F8D287A1-5C3C-4972-92E0-FB86AC7B938A}">
      <dgm:prSet/>
      <dgm:spPr/>
      <dgm:t>
        <a:bodyPr/>
        <a:lstStyle/>
        <a:p>
          <a:endParaRPr lang="ru-RU"/>
        </a:p>
      </dgm:t>
    </dgm:pt>
    <dgm:pt modelId="{F136422D-5CE5-4F50-92CA-D4761275D2F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потребительской кооперации составил –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83 007,0</a:t>
          </a:r>
          <a:r>
            <a:rPr lang="ru-RU" sz="2000" dirty="0" smtClean="0"/>
            <a:t>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3DCD1-659B-4F48-BC39-09CBC8D72D20}" type="parTrans" cxnId="{8B0FF7FA-175A-4B07-86D3-9833A6C2ACD1}">
      <dgm:prSet/>
      <dgm:spPr/>
      <dgm:t>
        <a:bodyPr/>
        <a:lstStyle/>
        <a:p>
          <a:endParaRPr lang="ru-RU"/>
        </a:p>
      </dgm:t>
    </dgm:pt>
    <dgm:pt modelId="{1491EF7C-DCFA-4380-91CE-445141E93881}" type="sibTrans" cxnId="{8B0FF7FA-175A-4B07-86D3-9833A6C2ACD1}">
      <dgm:prSet/>
      <dgm:spPr/>
      <dgm:t>
        <a:bodyPr/>
        <a:lstStyle/>
        <a:p>
          <a:endParaRPr lang="ru-RU"/>
        </a:p>
      </dgm:t>
    </dgm:pt>
    <dgm:pt modelId="{58EFA0DE-95D1-4080-A1E0-B1592D3D502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металлических изделий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161 617,20</a:t>
          </a:r>
          <a:r>
            <a:rPr lang="ru-RU" dirty="0" smtClean="0"/>
            <a:t>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  <a:r>
            <a:rPr lang="ru-RU" dirty="0" smtClean="0"/>
            <a:t>					</a:t>
          </a:r>
          <a:endParaRPr lang="ru-RU" dirty="0"/>
        </a:p>
      </dgm:t>
    </dgm:pt>
    <dgm:pt modelId="{3F801EE8-7A43-4DB0-9A07-02EF5698237B}" type="parTrans" cxnId="{7732C2B1-4618-4A25-90F6-1691E13900E2}">
      <dgm:prSet/>
      <dgm:spPr/>
      <dgm:t>
        <a:bodyPr/>
        <a:lstStyle/>
        <a:p>
          <a:endParaRPr lang="ru-RU"/>
        </a:p>
      </dgm:t>
    </dgm:pt>
    <dgm:pt modelId="{D4D3768C-86F7-4B31-B493-410630CADE3E}" type="sibTrans" cxnId="{7732C2B1-4618-4A25-90F6-1691E13900E2}">
      <dgm:prSet/>
      <dgm:spPr/>
      <dgm:t>
        <a:bodyPr/>
        <a:lstStyle/>
        <a:p>
          <a:endParaRPr lang="ru-RU"/>
        </a:p>
      </dgm:t>
    </dgm:pt>
    <dgm:pt modelId="{BEE348A2-17E7-44C2-BFD1-FC13E4123188}" type="pres">
      <dgm:prSet presAssocID="{9E238BAB-B79A-4CA6-B75C-3FFFAF34908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3F39F7-8C88-4A62-B999-3C9FDF473464}" type="pres">
      <dgm:prSet presAssocID="{B970563E-D59A-4541-8E89-7EADD9D9C98B}" presName="thickLine" presStyleLbl="alignNode1" presStyleIdx="0" presStyleCnt="1"/>
      <dgm:spPr/>
    </dgm:pt>
    <dgm:pt modelId="{0F97CAD5-4763-44A3-9F1F-2B48A16BC62E}" type="pres">
      <dgm:prSet presAssocID="{B970563E-D59A-4541-8E89-7EADD9D9C98B}" presName="horz1" presStyleCnt="0"/>
      <dgm:spPr/>
    </dgm:pt>
    <dgm:pt modelId="{8E7124ED-85F8-4D00-A3F3-35A26252A911}" type="pres">
      <dgm:prSet presAssocID="{B970563E-D59A-4541-8E89-7EADD9D9C98B}" presName="tx1" presStyleLbl="revTx" presStyleIdx="0" presStyleCnt="4"/>
      <dgm:spPr/>
      <dgm:t>
        <a:bodyPr/>
        <a:lstStyle/>
        <a:p>
          <a:endParaRPr lang="ru-RU"/>
        </a:p>
      </dgm:t>
    </dgm:pt>
    <dgm:pt modelId="{B4758235-25A3-4246-8115-8509B7998893}" type="pres">
      <dgm:prSet presAssocID="{B970563E-D59A-4541-8E89-7EADD9D9C98B}" presName="vert1" presStyleCnt="0"/>
      <dgm:spPr/>
    </dgm:pt>
    <dgm:pt modelId="{48D850C3-8F93-47F9-A3D3-F0BEB5156984}" type="pres">
      <dgm:prSet presAssocID="{EC0B420D-046E-4971-8385-F85F473D3C4F}" presName="vertSpace2a" presStyleCnt="0"/>
      <dgm:spPr/>
    </dgm:pt>
    <dgm:pt modelId="{7A0BC5DF-ECF6-493A-8857-EEBBA88D0F87}" type="pres">
      <dgm:prSet presAssocID="{EC0B420D-046E-4971-8385-F85F473D3C4F}" presName="horz2" presStyleCnt="0"/>
      <dgm:spPr/>
    </dgm:pt>
    <dgm:pt modelId="{365D9502-58E5-4317-BD55-9B58C4808B71}" type="pres">
      <dgm:prSet presAssocID="{EC0B420D-046E-4971-8385-F85F473D3C4F}" presName="horzSpace2" presStyleCnt="0"/>
      <dgm:spPr/>
    </dgm:pt>
    <dgm:pt modelId="{926E5109-64D1-4860-BC29-0CB78E3DEA19}" type="pres">
      <dgm:prSet presAssocID="{EC0B420D-046E-4971-8385-F85F473D3C4F}" presName="tx2" presStyleLbl="revTx" presStyleIdx="1" presStyleCnt="4"/>
      <dgm:spPr/>
      <dgm:t>
        <a:bodyPr/>
        <a:lstStyle/>
        <a:p>
          <a:endParaRPr lang="ru-RU"/>
        </a:p>
      </dgm:t>
    </dgm:pt>
    <dgm:pt modelId="{0968CB77-348C-4628-A88F-E8551622FC2D}" type="pres">
      <dgm:prSet presAssocID="{EC0B420D-046E-4971-8385-F85F473D3C4F}" presName="vert2" presStyleCnt="0"/>
      <dgm:spPr/>
    </dgm:pt>
    <dgm:pt modelId="{48048069-6716-474C-8E7E-18EFD16166EF}" type="pres">
      <dgm:prSet presAssocID="{EC0B420D-046E-4971-8385-F85F473D3C4F}" presName="thinLine2b" presStyleLbl="callout" presStyleIdx="0" presStyleCnt="3"/>
      <dgm:spPr/>
    </dgm:pt>
    <dgm:pt modelId="{5C180F48-8AD9-4389-94B7-667279A8F279}" type="pres">
      <dgm:prSet presAssocID="{EC0B420D-046E-4971-8385-F85F473D3C4F}" presName="vertSpace2b" presStyleCnt="0"/>
      <dgm:spPr/>
    </dgm:pt>
    <dgm:pt modelId="{528027DF-0CA3-4E4A-A690-E300216A0C71}" type="pres">
      <dgm:prSet presAssocID="{F136422D-5CE5-4F50-92CA-D4761275D2F6}" presName="horz2" presStyleCnt="0"/>
      <dgm:spPr/>
    </dgm:pt>
    <dgm:pt modelId="{44CC7485-88E0-479E-933D-4E70AB753B1C}" type="pres">
      <dgm:prSet presAssocID="{F136422D-5CE5-4F50-92CA-D4761275D2F6}" presName="horzSpace2" presStyleCnt="0"/>
      <dgm:spPr/>
    </dgm:pt>
    <dgm:pt modelId="{6F99E4BA-BFE3-4474-AB98-F321E6FB38BC}" type="pres">
      <dgm:prSet presAssocID="{F136422D-5CE5-4F50-92CA-D4761275D2F6}" presName="tx2" presStyleLbl="revTx" presStyleIdx="2" presStyleCnt="4"/>
      <dgm:spPr/>
      <dgm:t>
        <a:bodyPr/>
        <a:lstStyle/>
        <a:p>
          <a:endParaRPr lang="ru-RU"/>
        </a:p>
      </dgm:t>
    </dgm:pt>
    <dgm:pt modelId="{BD9E8BB5-B9E3-4643-B6F2-5357689F77C3}" type="pres">
      <dgm:prSet presAssocID="{F136422D-5CE5-4F50-92CA-D4761275D2F6}" presName="vert2" presStyleCnt="0"/>
      <dgm:spPr/>
    </dgm:pt>
    <dgm:pt modelId="{1FE0A650-BF4A-471D-9E38-E39B8EE8B00E}" type="pres">
      <dgm:prSet presAssocID="{F136422D-5CE5-4F50-92CA-D4761275D2F6}" presName="thinLine2b" presStyleLbl="callout" presStyleIdx="1" presStyleCnt="3"/>
      <dgm:spPr/>
    </dgm:pt>
    <dgm:pt modelId="{E472D52B-DD5E-418F-8FC7-F05CB8179474}" type="pres">
      <dgm:prSet presAssocID="{F136422D-5CE5-4F50-92CA-D4761275D2F6}" presName="vertSpace2b" presStyleCnt="0"/>
      <dgm:spPr/>
    </dgm:pt>
    <dgm:pt modelId="{70A6B129-9750-480D-B51F-ADFAEDA569FB}" type="pres">
      <dgm:prSet presAssocID="{58EFA0DE-95D1-4080-A1E0-B1592D3D5027}" presName="horz2" presStyleCnt="0"/>
      <dgm:spPr/>
    </dgm:pt>
    <dgm:pt modelId="{B4242D78-4217-4523-9182-8BCEE7E7F3FE}" type="pres">
      <dgm:prSet presAssocID="{58EFA0DE-95D1-4080-A1E0-B1592D3D5027}" presName="horzSpace2" presStyleCnt="0"/>
      <dgm:spPr/>
    </dgm:pt>
    <dgm:pt modelId="{2F64457C-DB85-466C-9E4C-05BC79630F32}" type="pres">
      <dgm:prSet presAssocID="{58EFA0DE-95D1-4080-A1E0-B1592D3D5027}" presName="tx2" presStyleLbl="revTx" presStyleIdx="3" presStyleCnt="4" custScaleY="136534"/>
      <dgm:spPr/>
      <dgm:t>
        <a:bodyPr/>
        <a:lstStyle/>
        <a:p>
          <a:endParaRPr lang="ru-RU"/>
        </a:p>
      </dgm:t>
    </dgm:pt>
    <dgm:pt modelId="{EF07AB69-7ADE-4511-A0CB-AB81472FBE69}" type="pres">
      <dgm:prSet presAssocID="{58EFA0DE-95D1-4080-A1E0-B1592D3D5027}" presName="vert2" presStyleCnt="0"/>
      <dgm:spPr/>
    </dgm:pt>
    <dgm:pt modelId="{2E91C8DA-D79E-4978-81E6-78A8860EBA8B}" type="pres">
      <dgm:prSet presAssocID="{58EFA0DE-95D1-4080-A1E0-B1592D3D5027}" presName="thinLine2b" presStyleLbl="callout" presStyleIdx="2" presStyleCnt="3"/>
      <dgm:spPr/>
    </dgm:pt>
    <dgm:pt modelId="{EB741AA3-9FAB-4442-8855-6F1BE070C415}" type="pres">
      <dgm:prSet presAssocID="{58EFA0DE-95D1-4080-A1E0-B1592D3D5027}" presName="vertSpace2b" presStyleCnt="0"/>
      <dgm:spPr/>
    </dgm:pt>
  </dgm:ptLst>
  <dgm:cxnLst>
    <dgm:cxn modelId="{EDF06753-8EEE-46CF-8CBB-7041A58A6515}" srcId="{9E238BAB-B79A-4CA6-B75C-3FFFAF349083}" destId="{B970563E-D59A-4541-8E89-7EADD9D9C98B}" srcOrd="0" destOrd="0" parTransId="{DD6A57E4-929F-4D89-A5FA-68EE67AA1679}" sibTransId="{A94C9E40-B0DD-45FE-BDD7-05C247E33490}"/>
    <dgm:cxn modelId="{7732C2B1-4618-4A25-90F6-1691E13900E2}" srcId="{B970563E-D59A-4541-8E89-7EADD9D9C98B}" destId="{58EFA0DE-95D1-4080-A1E0-B1592D3D5027}" srcOrd="2" destOrd="0" parTransId="{3F801EE8-7A43-4DB0-9A07-02EF5698237B}" sibTransId="{D4D3768C-86F7-4B31-B493-410630CADE3E}"/>
    <dgm:cxn modelId="{691378C7-84F4-465B-BCD8-FE6CD60F8635}" type="presOf" srcId="{58EFA0DE-95D1-4080-A1E0-B1592D3D5027}" destId="{2F64457C-DB85-466C-9E4C-05BC79630F32}" srcOrd="0" destOrd="0" presId="urn:microsoft.com/office/officeart/2008/layout/LinedList"/>
    <dgm:cxn modelId="{B58FD244-733A-4875-BFB0-DA7E95FD282B}" type="presOf" srcId="{EC0B420D-046E-4971-8385-F85F473D3C4F}" destId="{926E5109-64D1-4860-BC29-0CB78E3DEA19}" srcOrd="0" destOrd="0" presId="urn:microsoft.com/office/officeart/2008/layout/LinedList"/>
    <dgm:cxn modelId="{E1C56E03-A4C2-478C-943B-B4EF79142F71}" type="presOf" srcId="{9E238BAB-B79A-4CA6-B75C-3FFFAF349083}" destId="{BEE348A2-17E7-44C2-BFD1-FC13E4123188}" srcOrd="0" destOrd="0" presId="urn:microsoft.com/office/officeart/2008/layout/LinedList"/>
    <dgm:cxn modelId="{EDD586C7-8DCE-4EA5-8F19-FCD32391E421}" type="presOf" srcId="{B970563E-D59A-4541-8E89-7EADD9D9C98B}" destId="{8E7124ED-85F8-4D00-A3F3-35A26252A911}" srcOrd="0" destOrd="0" presId="urn:microsoft.com/office/officeart/2008/layout/LinedList"/>
    <dgm:cxn modelId="{8B0FF7FA-175A-4B07-86D3-9833A6C2ACD1}" srcId="{B970563E-D59A-4541-8E89-7EADD9D9C98B}" destId="{F136422D-5CE5-4F50-92CA-D4761275D2F6}" srcOrd="1" destOrd="0" parTransId="{DF73DCD1-659B-4F48-BC39-09CBC8D72D20}" sibTransId="{1491EF7C-DCFA-4380-91CE-445141E93881}"/>
    <dgm:cxn modelId="{F8D287A1-5C3C-4972-92E0-FB86AC7B938A}" srcId="{B970563E-D59A-4541-8E89-7EADD9D9C98B}" destId="{EC0B420D-046E-4971-8385-F85F473D3C4F}" srcOrd="0" destOrd="0" parTransId="{11980B69-5A51-440B-A0F8-BF53BCBEE224}" sibTransId="{3986F92C-7EB2-4E41-8F3A-770E707B4B7C}"/>
    <dgm:cxn modelId="{D5E5C7EF-4BD0-42A7-A1B8-718A1E050AD8}" type="presOf" srcId="{F136422D-5CE5-4F50-92CA-D4761275D2F6}" destId="{6F99E4BA-BFE3-4474-AB98-F321E6FB38BC}" srcOrd="0" destOrd="0" presId="urn:microsoft.com/office/officeart/2008/layout/LinedList"/>
    <dgm:cxn modelId="{69B8A1BE-B5AC-4C7A-A50D-F47ACE4F990D}" type="presParOf" srcId="{BEE348A2-17E7-44C2-BFD1-FC13E4123188}" destId="{573F39F7-8C88-4A62-B999-3C9FDF473464}" srcOrd="0" destOrd="0" presId="urn:microsoft.com/office/officeart/2008/layout/LinedList"/>
    <dgm:cxn modelId="{C04E6779-FE60-4CCA-B5C0-DF31F262672F}" type="presParOf" srcId="{BEE348A2-17E7-44C2-BFD1-FC13E4123188}" destId="{0F97CAD5-4763-44A3-9F1F-2B48A16BC62E}" srcOrd="1" destOrd="0" presId="urn:microsoft.com/office/officeart/2008/layout/LinedList"/>
    <dgm:cxn modelId="{A8F252EC-1569-4698-AAC1-B252984E6B13}" type="presParOf" srcId="{0F97CAD5-4763-44A3-9F1F-2B48A16BC62E}" destId="{8E7124ED-85F8-4D00-A3F3-35A26252A911}" srcOrd="0" destOrd="0" presId="urn:microsoft.com/office/officeart/2008/layout/LinedList"/>
    <dgm:cxn modelId="{9AC7C780-E046-480B-95C1-5DE379DFBDC7}" type="presParOf" srcId="{0F97CAD5-4763-44A3-9F1F-2B48A16BC62E}" destId="{B4758235-25A3-4246-8115-8509B7998893}" srcOrd="1" destOrd="0" presId="urn:microsoft.com/office/officeart/2008/layout/LinedList"/>
    <dgm:cxn modelId="{948A747F-48C2-46A0-9243-4976BAB934A0}" type="presParOf" srcId="{B4758235-25A3-4246-8115-8509B7998893}" destId="{48D850C3-8F93-47F9-A3D3-F0BEB5156984}" srcOrd="0" destOrd="0" presId="urn:microsoft.com/office/officeart/2008/layout/LinedList"/>
    <dgm:cxn modelId="{46E9379E-D5D1-45EA-9340-E62F25ED4262}" type="presParOf" srcId="{B4758235-25A3-4246-8115-8509B7998893}" destId="{7A0BC5DF-ECF6-493A-8857-EEBBA88D0F87}" srcOrd="1" destOrd="0" presId="urn:microsoft.com/office/officeart/2008/layout/LinedList"/>
    <dgm:cxn modelId="{C636DB2B-B065-4F8A-BC15-0B8B4CB0F0B0}" type="presParOf" srcId="{7A0BC5DF-ECF6-493A-8857-EEBBA88D0F87}" destId="{365D9502-58E5-4317-BD55-9B58C4808B71}" srcOrd="0" destOrd="0" presId="urn:microsoft.com/office/officeart/2008/layout/LinedList"/>
    <dgm:cxn modelId="{D0F39F75-623C-46C0-AB5F-95E16AD5B711}" type="presParOf" srcId="{7A0BC5DF-ECF6-493A-8857-EEBBA88D0F87}" destId="{926E5109-64D1-4860-BC29-0CB78E3DEA19}" srcOrd="1" destOrd="0" presId="urn:microsoft.com/office/officeart/2008/layout/LinedList"/>
    <dgm:cxn modelId="{AB7753E8-C0E6-4087-9D99-2D0B2002B73D}" type="presParOf" srcId="{7A0BC5DF-ECF6-493A-8857-EEBBA88D0F87}" destId="{0968CB77-348C-4628-A88F-E8551622FC2D}" srcOrd="2" destOrd="0" presId="urn:microsoft.com/office/officeart/2008/layout/LinedList"/>
    <dgm:cxn modelId="{2E9BA0C8-BC2B-4C22-AE8B-A034D14DD286}" type="presParOf" srcId="{B4758235-25A3-4246-8115-8509B7998893}" destId="{48048069-6716-474C-8E7E-18EFD16166EF}" srcOrd="2" destOrd="0" presId="urn:microsoft.com/office/officeart/2008/layout/LinedList"/>
    <dgm:cxn modelId="{5B644049-B153-4F44-853D-A612623D0ECF}" type="presParOf" srcId="{B4758235-25A3-4246-8115-8509B7998893}" destId="{5C180F48-8AD9-4389-94B7-667279A8F279}" srcOrd="3" destOrd="0" presId="urn:microsoft.com/office/officeart/2008/layout/LinedList"/>
    <dgm:cxn modelId="{6ADA2B3C-921F-4E3A-8111-76E772C929C3}" type="presParOf" srcId="{B4758235-25A3-4246-8115-8509B7998893}" destId="{528027DF-0CA3-4E4A-A690-E300216A0C71}" srcOrd="4" destOrd="0" presId="urn:microsoft.com/office/officeart/2008/layout/LinedList"/>
    <dgm:cxn modelId="{6D25E00B-1237-4A9B-995A-E228DC77E6B9}" type="presParOf" srcId="{528027DF-0CA3-4E4A-A690-E300216A0C71}" destId="{44CC7485-88E0-479E-933D-4E70AB753B1C}" srcOrd="0" destOrd="0" presId="urn:microsoft.com/office/officeart/2008/layout/LinedList"/>
    <dgm:cxn modelId="{4BA67293-0F43-4A09-8999-8825CD48C08C}" type="presParOf" srcId="{528027DF-0CA3-4E4A-A690-E300216A0C71}" destId="{6F99E4BA-BFE3-4474-AB98-F321E6FB38BC}" srcOrd="1" destOrd="0" presId="urn:microsoft.com/office/officeart/2008/layout/LinedList"/>
    <dgm:cxn modelId="{1F94A723-CF1D-478A-835F-C5273C9DB861}" type="presParOf" srcId="{528027DF-0CA3-4E4A-A690-E300216A0C71}" destId="{BD9E8BB5-B9E3-4643-B6F2-5357689F77C3}" srcOrd="2" destOrd="0" presId="urn:microsoft.com/office/officeart/2008/layout/LinedList"/>
    <dgm:cxn modelId="{AC3BAA31-C7F8-4313-8467-EE9BCCA0F94E}" type="presParOf" srcId="{B4758235-25A3-4246-8115-8509B7998893}" destId="{1FE0A650-BF4A-471D-9E38-E39B8EE8B00E}" srcOrd="5" destOrd="0" presId="urn:microsoft.com/office/officeart/2008/layout/LinedList"/>
    <dgm:cxn modelId="{86F55BD7-4F2C-4BFB-A4F9-502658D5BD0C}" type="presParOf" srcId="{B4758235-25A3-4246-8115-8509B7998893}" destId="{E472D52B-DD5E-418F-8FC7-F05CB8179474}" srcOrd="6" destOrd="0" presId="urn:microsoft.com/office/officeart/2008/layout/LinedList"/>
    <dgm:cxn modelId="{73D8FA0E-C28F-4814-99BD-6E79FFE4E1AA}" type="presParOf" srcId="{B4758235-25A3-4246-8115-8509B7998893}" destId="{70A6B129-9750-480D-B51F-ADFAEDA569FB}" srcOrd="7" destOrd="0" presId="urn:microsoft.com/office/officeart/2008/layout/LinedList"/>
    <dgm:cxn modelId="{05353328-63E7-42AF-8939-601CB65C3ECB}" type="presParOf" srcId="{70A6B129-9750-480D-B51F-ADFAEDA569FB}" destId="{B4242D78-4217-4523-9182-8BCEE7E7F3FE}" srcOrd="0" destOrd="0" presId="urn:microsoft.com/office/officeart/2008/layout/LinedList"/>
    <dgm:cxn modelId="{5E8C3D03-01CF-4332-A7C9-3627BEDFCD2B}" type="presParOf" srcId="{70A6B129-9750-480D-B51F-ADFAEDA569FB}" destId="{2F64457C-DB85-466C-9E4C-05BC79630F32}" srcOrd="1" destOrd="0" presId="urn:microsoft.com/office/officeart/2008/layout/LinedList"/>
    <dgm:cxn modelId="{362B9B01-78D3-41C2-9F81-4ACB6B3A660A}" type="presParOf" srcId="{70A6B129-9750-480D-B51F-ADFAEDA569FB}" destId="{EF07AB69-7ADE-4511-A0CB-AB81472FBE69}" srcOrd="2" destOrd="0" presId="urn:microsoft.com/office/officeart/2008/layout/LinedList"/>
    <dgm:cxn modelId="{F12EF89E-A804-40AE-B9C0-D2F34D459F7B}" type="presParOf" srcId="{B4758235-25A3-4246-8115-8509B7998893}" destId="{2E91C8DA-D79E-4978-81E6-78A8860EBA8B}" srcOrd="8" destOrd="0" presId="urn:microsoft.com/office/officeart/2008/layout/LinedList"/>
    <dgm:cxn modelId="{BC8FCAEE-D00A-4B71-A38E-7B8FD2DACECE}" type="presParOf" srcId="{B4758235-25A3-4246-8115-8509B7998893}" destId="{EB741AA3-9FAB-4442-8855-6F1BE070C41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F39F7-8C88-4A62-B999-3C9FDF473464}">
      <dsp:nvSpPr>
        <dsp:cNvPr id="0" name=""/>
        <dsp:cNvSpPr/>
      </dsp:nvSpPr>
      <dsp:spPr>
        <a:xfrm>
          <a:off x="0" y="1094"/>
          <a:ext cx="74308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124ED-85F8-4D00-A3F3-35A26252A911}">
      <dsp:nvSpPr>
        <dsp:cNvPr id="0" name=""/>
        <dsp:cNvSpPr/>
      </dsp:nvSpPr>
      <dsp:spPr>
        <a:xfrm>
          <a:off x="0" y="1094"/>
          <a:ext cx="1486173" cy="2239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Объём произведённой продукции в </a:t>
          </a:r>
          <a:r>
            <a:rPr lang="ru-RU" sz="2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2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году </a:t>
          </a:r>
          <a:endParaRPr lang="ru-RU" sz="200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94"/>
        <a:ext cx="1486173" cy="2239392"/>
      </dsp:txXfrm>
    </dsp:sp>
    <dsp:sp modelId="{926E5109-64D1-4860-BC29-0CB78E3DEA19}">
      <dsp:nvSpPr>
        <dsp:cNvPr id="0" name=""/>
        <dsp:cNvSpPr/>
      </dsp:nvSpPr>
      <dsp:spPr>
        <a:xfrm>
          <a:off x="1597636" y="32476"/>
          <a:ext cx="5833231" cy="62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пищевых продуктов-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136 679,7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7636" y="32476"/>
        <a:ext cx="5833231" cy="627642"/>
      </dsp:txXfrm>
    </dsp:sp>
    <dsp:sp modelId="{48048069-6716-474C-8E7E-18EFD16166EF}">
      <dsp:nvSpPr>
        <dsp:cNvPr id="0" name=""/>
        <dsp:cNvSpPr/>
      </dsp:nvSpPr>
      <dsp:spPr>
        <a:xfrm>
          <a:off x="1486173" y="660119"/>
          <a:ext cx="59446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9E4BA-BFE3-4474-AB98-F321E6FB38BC}">
      <dsp:nvSpPr>
        <dsp:cNvPr id="0" name=""/>
        <dsp:cNvSpPr/>
      </dsp:nvSpPr>
      <dsp:spPr>
        <a:xfrm>
          <a:off x="1597636" y="691501"/>
          <a:ext cx="5833231" cy="62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потребительской кооперации составил –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83 007,0</a:t>
          </a:r>
          <a:r>
            <a:rPr lang="ru-RU" sz="2000" kern="1200" dirty="0" smtClean="0"/>
            <a:t>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7636" y="691501"/>
        <a:ext cx="5833231" cy="627642"/>
      </dsp:txXfrm>
    </dsp:sp>
    <dsp:sp modelId="{1FE0A650-BF4A-471D-9E38-E39B8EE8B00E}">
      <dsp:nvSpPr>
        <dsp:cNvPr id="0" name=""/>
        <dsp:cNvSpPr/>
      </dsp:nvSpPr>
      <dsp:spPr>
        <a:xfrm>
          <a:off x="1486173" y="1319143"/>
          <a:ext cx="59446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4457C-DB85-466C-9E4C-05BC79630F32}">
      <dsp:nvSpPr>
        <dsp:cNvPr id="0" name=""/>
        <dsp:cNvSpPr/>
      </dsp:nvSpPr>
      <dsp:spPr>
        <a:xfrm>
          <a:off x="1597636" y="1350525"/>
          <a:ext cx="5833231" cy="85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металлических изделий </a:t>
          </a: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161 617,20</a:t>
          </a:r>
          <a:r>
            <a:rPr lang="ru-RU" sz="2100" kern="1200" dirty="0" smtClean="0"/>
            <a:t> </a:t>
          </a: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  <a:r>
            <a:rPr lang="ru-RU" sz="2100" kern="1200" dirty="0" smtClean="0"/>
            <a:t>					</a:t>
          </a:r>
          <a:endParaRPr lang="ru-RU" sz="2100" kern="1200" dirty="0"/>
        </a:p>
      </dsp:txBody>
      <dsp:txXfrm>
        <a:off x="1597636" y="1350525"/>
        <a:ext cx="5833231" cy="856945"/>
      </dsp:txXfrm>
    </dsp:sp>
    <dsp:sp modelId="{2E91C8DA-D79E-4978-81E6-78A8860EBA8B}">
      <dsp:nvSpPr>
        <dsp:cNvPr id="0" name=""/>
        <dsp:cNvSpPr/>
      </dsp:nvSpPr>
      <dsp:spPr>
        <a:xfrm>
          <a:off x="1486173" y="2207470"/>
          <a:ext cx="59446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74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7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67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14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658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505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323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39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75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21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27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28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49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79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65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35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EDCB3-D72F-4201-8790-B9B02C5CB1FE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C48EB3-57C6-4226-B6D8-3AB47079BD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02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8789"/>
            <a:ext cx="9144000" cy="2459865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211" y="3825025"/>
            <a:ext cx="9873803" cy="2150772"/>
          </a:xfrm>
        </p:spPr>
        <p:txBody>
          <a:bodyPr anchor="b"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 В Е С Т И Ц И О Н Н Ы 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 А С П О Р 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pic>
        <p:nvPicPr>
          <p:cNvPr id="5" name="Picture 2" descr="C:\Users\User5\Desktop\232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11" y="128789"/>
            <a:ext cx="9873803" cy="376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8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51784" y="980728"/>
            <a:ext cx="511256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9776" y="980728"/>
            <a:ext cx="576064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668143"/>
              </a:solidFill>
              <a:latin typeface="Bahnschrift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rgbClr val="668143"/>
              </a:solidFill>
              <a:latin typeface="Bahnschrif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9616" y="980728"/>
            <a:ext cx="583264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668143"/>
              </a:solidFill>
              <a:latin typeface="Bahnschrift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44180" y="170496"/>
            <a:ext cx="41159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50" algn="ctr"/>
            <a:endParaRPr lang="ru-RU" sz="2400" b="1" dirty="0">
              <a:solidFill>
                <a:srgbClr val="2565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5480" y="1289753"/>
            <a:ext cx="4680520" cy="2970512"/>
          </a:xfrm>
          <a:prstGeom prst="rect">
            <a:avLst/>
          </a:prstGeom>
          <a:solidFill>
            <a:srgbClr val="819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468740"/>
              </p:ext>
            </p:extLst>
          </p:nvPr>
        </p:nvGraphicFramePr>
        <p:xfrm>
          <a:off x="1703512" y="2154039"/>
          <a:ext cx="4338228" cy="171143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92723"/>
                <a:gridCol w="2545505"/>
              </a:tblGrid>
              <a:tr h="80029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2022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ahnschrif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5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5560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голов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ahnschrif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F57"/>
                    </a:solidFill>
                  </a:tcPr>
                </a:tc>
              </a:tr>
              <a:tr h="91113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2023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ahnschrif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5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5635голов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ahnschrif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F57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03512" y="1592796"/>
            <a:ext cx="439248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ahnschrift" pitchFamily="34" charset="0"/>
              </a:rPr>
              <a:t>Поголовье КРС</a:t>
            </a:r>
          </a:p>
          <a:p>
            <a:pPr algn="ctr"/>
            <a:endParaRPr lang="ru-RU" dirty="0">
              <a:latin typeface="Bahnschrift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15480" y="4337793"/>
            <a:ext cx="4680520" cy="1800200"/>
          </a:xfrm>
          <a:prstGeom prst="rect">
            <a:avLst/>
          </a:prstGeom>
          <a:solidFill>
            <a:srgbClr val="819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6474" y="4437112"/>
            <a:ext cx="43852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ahnschrift" pitchFamily="34" charset="0"/>
              </a:rPr>
              <a:t>Средний надой на 1 корову в год</a:t>
            </a:r>
            <a:endParaRPr lang="ru-RU" dirty="0">
              <a:latin typeface="Bahnschrift" pitchFamily="34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451704"/>
              </p:ext>
            </p:extLst>
          </p:nvPr>
        </p:nvGraphicFramePr>
        <p:xfrm>
          <a:off x="1703511" y="4999150"/>
          <a:ext cx="4305835" cy="7315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11143"/>
                <a:gridCol w="3094692"/>
              </a:tblGrid>
              <a:tr h="26332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2022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ahnschrif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5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4402 </a:t>
                      </a:r>
                      <a:r>
                        <a:rPr lang="ru-RU" dirty="0" smtClean="0"/>
                        <a:t>л.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F57"/>
                    </a:solidFill>
                  </a:tcPr>
                </a:tc>
              </a:tr>
              <a:tr h="26332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2023 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ahnschrif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5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4426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л.</a:t>
                      </a:r>
                      <a:endParaRPr lang="ru-RU" dirty="0">
                        <a:solidFill>
                          <a:schemeClr val="bg1"/>
                        </a:solidFill>
                        <a:latin typeface="Bahnschrif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F57"/>
                    </a:solidFill>
                  </a:tcPr>
                </a:tc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6384032" y="3100924"/>
            <a:ext cx="4068452" cy="1564789"/>
          </a:xfrm>
          <a:prstGeom prst="rect">
            <a:avLst/>
          </a:prstGeom>
          <a:solidFill>
            <a:srgbClr val="819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481010" y="3172932"/>
            <a:ext cx="3811808" cy="133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itchFamily="34" charset="0"/>
              </a:rPr>
              <a:t>Производство молока в </a:t>
            </a:r>
            <a:r>
              <a:rPr lang="ru-RU" dirty="0" smtClean="0">
                <a:latin typeface="Bahnschrift" pitchFamily="34" charset="0"/>
              </a:rPr>
              <a:t>2023 </a:t>
            </a:r>
            <a:r>
              <a:rPr lang="ru-RU" dirty="0" smtClean="0">
                <a:latin typeface="Bahnschrift" pitchFamily="34" charset="0"/>
              </a:rPr>
              <a:t>году </a:t>
            </a:r>
            <a:r>
              <a:rPr lang="ru-RU" dirty="0">
                <a:latin typeface="Bahnschrift" pitchFamily="34" charset="0"/>
              </a:rPr>
              <a:t>по сравнению с </a:t>
            </a:r>
            <a:r>
              <a:rPr lang="ru-RU" dirty="0" smtClean="0">
                <a:latin typeface="Bahnschrift" pitchFamily="34" charset="0"/>
              </a:rPr>
              <a:t>2022 </a:t>
            </a:r>
            <a:r>
              <a:rPr lang="ru-RU" dirty="0">
                <a:latin typeface="Bahnschrift" pitchFamily="34" charset="0"/>
              </a:rPr>
              <a:t>годом увеличилось на </a:t>
            </a:r>
            <a:r>
              <a:rPr lang="ru-RU" dirty="0" smtClean="0">
                <a:latin typeface="Bahnschrift" pitchFamily="34" charset="0"/>
              </a:rPr>
              <a:t>101,2%</a:t>
            </a:r>
            <a:endParaRPr lang="ru-RU" dirty="0">
              <a:latin typeface="Bahnschrift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84032" y="4818113"/>
            <a:ext cx="4068452" cy="1564789"/>
          </a:xfrm>
          <a:prstGeom prst="rect">
            <a:avLst/>
          </a:prstGeom>
          <a:solidFill>
            <a:srgbClr val="819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81010" y="4894312"/>
            <a:ext cx="3811808" cy="1270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ahnschrift" pitchFamily="34" charset="0"/>
              </a:rPr>
              <a:t>Производство мяса увеличилось в </a:t>
            </a:r>
            <a:r>
              <a:rPr lang="ru-RU" dirty="0" smtClean="0">
                <a:latin typeface="Bahnschrift" pitchFamily="34" charset="0"/>
              </a:rPr>
              <a:t>2023 </a:t>
            </a:r>
            <a:r>
              <a:rPr lang="ru-RU" dirty="0" smtClean="0">
                <a:latin typeface="Bahnschrift" pitchFamily="34" charset="0"/>
              </a:rPr>
              <a:t>году по сравнению с </a:t>
            </a:r>
            <a:r>
              <a:rPr lang="ru-RU" dirty="0" smtClean="0">
                <a:latin typeface="Bahnschrift" pitchFamily="34" charset="0"/>
              </a:rPr>
              <a:t>2022г</a:t>
            </a:r>
            <a:r>
              <a:rPr lang="ru-RU" dirty="0" smtClean="0">
                <a:latin typeface="Bahnschrift" pitchFamily="34" charset="0"/>
              </a:rPr>
              <a:t>. На </a:t>
            </a:r>
            <a:r>
              <a:rPr lang="ru-RU" dirty="0" smtClean="0">
                <a:latin typeface="Bahnschrift" pitchFamily="34" charset="0"/>
              </a:rPr>
              <a:t>114,3</a:t>
            </a:r>
            <a:endParaRPr lang="ru-RU" dirty="0">
              <a:latin typeface="Bahnschrift" pitchFamily="34" charset="0"/>
            </a:endParaRPr>
          </a:p>
        </p:txBody>
      </p:sp>
      <p:pic>
        <p:nvPicPr>
          <p:cNvPr id="4098" name="Picture 2" descr="C:\Users\Анна\Desktop\презент\IMG_03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t="34367"/>
          <a:stretch/>
        </p:blipFill>
        <p:spPr bwMode="auto">
          <a:xfrm>
            <a:off x="6308322" y="990356"/>
            <a:ext cx="4032448" cy="203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58" y="-389696"/>
            <a:ext cx="1515871" cy="151587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116107" y="37856"/>
            <a:ext cx="9497742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Животноводство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35423" y="215153"/>
            <a:ext cx="10260105" cy="8068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47098665"/>
              </p:ext>
            </p:extLst>
          </p:nvPr>
        </p:nvGraphicFramePr>
        <p:xfrm>
          <a:off x="120817" y="1343464"/>
          <a:ext cx="4366778" cy="2525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875381926"/>
              </p:ext>
            </p:extLst>
          </p:nvPr>
        </p:nvGraphicFramePr>
        <p:xfrm>
          <a:off x="8384345" y="1308295"/>
          <a:ext cx="3263706" cy="2489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389120" y="1533378"/>
            <a:ext cx="4248443" cy="220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промышленного производства по полному кругу промышленных предприятий за период январь-декабрь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101,1%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753033190"/>
              </p:ext>
            </p:extLst>
          </p:nvPr>
        </p:nvGraphicFramePr>
        <p:xfrm>
          <a:off x="2729132" y="3896751"/>
          <a:ext cx="7430868" cy="2241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153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79827" y="225085"/>
            <a:ext cx="11085342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Блок-схема: решение 25"/>
          <p:cNvSpPr/>
          <p:nvPr/>
        </p:nvSpPr>
        <p:spPr>
          <a:xfrm>
            <a:off x="334106" y="1139486"/>
            <a:ext cx="3559125" cy="1533377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Образование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Блок-схема: решение 26"/>
          <p:cNvSpPr/>
          <p:nvPr/>
        </p:nvSpPr>
        <p:spPr>
          <a:xfrm>
            <a:off x="3938952" y="1076184"/>
            <a:ext cx="4221479" cy="1631850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Здравоохранение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Блок-схема: решение 27"/>
          <p:cNvSpPr/>
          <p:nvPr/>
        </p:nvSpPr>
        <p:spPr>
          <a:xfrm>
            <a:off x="8442958" y="1139485"/>
            <a:ext cx="3575539" cy="1533377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4106" y="2672863"/>
            <a:ext cx="3559125" cy="4185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общеобразовательных школ;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центр;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садов;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школа;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детского творчества «Гармония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Борский государственный техникум;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профессионального учреждения ГБПОУ «Самарский медицинский колледж им. Н. Ляпиной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572000" y="2722099"/>
            <a:ext cx="3117163" cy="41359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больница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144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коек;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-поликлиника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(амбулаторно-поликлиническая помощь - 470 посещений взрослых и 160 детских в смену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отделение сестринского ухода в ГБУЗ СО «Борская ЦРБ» на 19 коек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офисов врача общей практики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757138" y="2672862"/>
            <a:ext cx="3059721" cy="4185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Борский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межпоселенческий районный Дом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культурно-досуговых учреждения клубного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Борская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Борский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краеведческий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4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3385" y="211015"/>
            <a:ext cx="10649243" cy="12942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привлекательность 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469" y="1505243"/>
            <a:ext cx="48533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-выгодное географическое положение;</a:t>
            </a:r>
            <a:b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природные ресурсы и климатические условия;</a:t>
            </a:r>
            <a:b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наличие квалифицированных трудовых ресурсов;</a:t>
            </a:r>
            <a:b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развитая структура современных средств связи;</a:t>
            </a:r>
            <a:b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развитая коммунальная инфраструктура;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развитая система розничной торговли и бытовых услуг.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16" y="1674055"/>
            <a:ext cx="4472037" cy="490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2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42535" y="295422"/>
            <a:ext cx="10466364" cy="11394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реализованные инвестиционные проекты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40812" y="2345789"/>
            <a:ext cx="56271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67619" y="1434905"/>
            <a:ext cx="10480430" cy="16318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цеха по производству молочной и кисло-молочной продукции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3302392"/>
            <a:ext cx="4669888" cy="3555608"/>
          </a:xfrm>
          <a:prstGeom prst="rect">
            <a:avLst/>
          </a:prstGeom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5936567" y="3567919"/>
            <a:ext cx="5711482" cy="3024554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 инвестиций 8,6 млн.руб. Создан на базе колхоза «Луч Ильича» с.Языково Борского района. Производит следующую кисломолочную продукцию: молоко пастеризованное, молоко топлёное, сметана, творог, кефир ряженка. За 2022 год реализовано продукции на 4 995 тыс.руб.</a:t>
            </a:r>
            <a:endParaRPr lang="ru-RU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26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42535" y="295422"/>
            <a:ext cx="10466364" cy="11394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реализованные инвестиционные проекты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67619" y="1434905"/>
            <a:ext cx="10480430" cy="16318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мини-мельничного комплекса</a:t>
            </a:r>
            <a:endParaRPr lang="ru-RU" sz="2400" i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22" y="3246783"/>
            <a:ext cx="3590727" cy="3226904"/>
          </a:xfrm>
          <a:prstGeom prst="rect">
            <a:avLst/>
          </a:prstGeom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1788637" y="3246783"/>
            <a:ext cx="5711482" cy="3024554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 инвестиций 28,8 млн.руб. Создан ИП Биктимиров Р.И., построен цех по производству муки высшего и первого сорта, приобретено оборудование и транспортные средства, созданы дополнительные рабочие места.</a:t>
            </a:r>
            <a:endParaRPr lang="ru-RU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5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42535" y="295422"/>
            <a:ext cx="10466364" cy="11394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реализованные инвестиционные проекты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32450" y="1434905"/>
            <a:ext cx="10480430" cy="14489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дворовых и общественных территорий</a:t>
            </a:r>
            <a:endParaRPr lang="ru-RU" sz="2400" i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12" y="3207433"/>
            <a:ext cx="5453574" cy="2269062"/>
          </a:xfrm>
          <a:prstGeom prst="rect">
            <a:avLst/>
          </a:prstGeom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337625" y="3207433"/>
            <a:ext cx="5486400" cy="914400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благоустроено 12 дворовых территорий и 3 общественных территории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9101" y="5707967"/>
            <a:ext cx="5043268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11,7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4205479"/>
            <a:ext cx="4307527" cy="24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4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42535" y="295422"/>
            <a:ext cx="10466364" cy="11394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реализованные инвестиционные проекты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98711" y="1434905"/>
            <a:ext cx="10480430" cy="16318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районного Дома культуры</a:t>
            </a:r>
            <a:endParaRPr lang="ru-RU" sz="2400" i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525078"/>
            <a:ext cx="3142422" cy="2835965"/>
          </a:xfrm>
          <a:prstGeom prst="rect">
            <a:avLst/>
          </a:prstGeom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4511754" y="3353410"/>
            <a:ext cx="5584874" cy="3179299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инвестиций 48 млн.133 тыс. руб, инвестиции направлены в рамках реализации национального проекта «Культура», произведён капитальный ремонт здания МБУК «Борский межпоселенческий районный Дом культуры»</a:t>
            </a:r>
            <a:endParaRPr lang="ru-RU" sz="2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82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42535" y="295422"/>
            <a:ext cx="10466364" cy="11394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реализованные инвестиционные проекты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44923" y="1434905"/>
            <a:ext cx="10480430" cy="16318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модельных муниципальных библиотек</a:t>
            </a:r>
            <a:endParaRPr lang="ru-RU" sz="2400" i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67429"/>
            <a:ext cx="2777034" cy="2030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836" y="4206240"/>
            <a:ext cx="2744805" cy="2465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62" y="4394499"/>
            <a:ext cx="3054864" cy="178173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57199" y="5438741"/>
            <a:ext cx="3186953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инвестиций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млн. руб.</a:t>
            </a:r>
            <a:endParaRPr lang="ru-RU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07976" y="3113744"/>
            <a:ext cx="8433665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национального проекта «Культура» на базе  детской и взрослой библиотеке созданы модельные библиотеки «Аксаков-центр: библиотека семейного чтения»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6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1685" y="295422"/>
            <a:ext cx="10466364" cy="11394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реализованные инвестиционные проекты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67619" y="1434905"/>
            <a:ext cx="10480430" cy="16318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сушильно-очистительного комплекса с отделением для хранения 20 тыс. тонн подсолнечника</a:t>
            </a:r>
            <a:endParaRPr lang="ru-RU" sz="2400" i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altay/2804357/2a00000174c486e17de9006a25bc40d3a6cb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58" y="3390314"/>
            <a:ext cx="4633791" cy="29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42535" y="3390314"/>
            <a:ext cx="5669279" cy="2912012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инвестиций 242,0 млн. руб позволит дополнительно хранить 20 тыс. тонн подсолнечника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1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9" y="355355"/>
            <a:ext cx="4391025" cy="3044825"/>
          </a:xfrm>
        </p:spPr>
      </p:pic>
      <p:sp>
        <p:nvSpPr>
          <p:cNvPr id="11" name="TextBox 10"/>
          <p:cNvSpPr txBox="1"/>
          <p:nvPr/>
        </p:nvSpPr>
        <p:spPr>
          <a:xfrm rot="10800000" flipV="1">
            <a:off x="5087155" y="1145665"/>
            <a:ext cx="6774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партнёры и инвесторы</a:t>
            </a:r>
            <a:r>
              <a:rPr lang="x-non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18975" y="1636973"/>
            <a:ext cx="6542467" cy="212365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Представляю Вашему вниманию инвестиционный паспорт муниципального района Борский Самарской области. Данный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комплексно-информационный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 позволит познакомиться с инвестиционным климатом нашего</a:t>
            </a:r>
            <a:b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района, оценить его социально-экономический и производственный потенциал, подобрать площадку для реализации актуальных проектов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0609" y="3760631"/>
            <a:ext cx="11603864" cy="29363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направлений нашей деятельности является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развития муниципального района Борский на основе повышения его инвестиционной привлекательности,  формирования конкурентоспособного  инвестиционного пространства для ведения бизнеса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эффективной имиджевой политики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Администрация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предприятия и организации находящиеся на нашей территории открыты для сотрудничества с потенциальными партнерами.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придаем огромное значение экономической стабильности, повышению уровня и качества жизни     населения, обеспечению комфортных условий проживания, ставим перед собой задачу по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активной деятельности, направленной на привлечение инвесторов,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способных реализовать перспективные проекты.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36691" y="115433"/>
            <a:ext cx="6644828" cy="8500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Приветственное слово Главы муниципального района Борский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32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32450" y="1434905"/>
            <a:ext cx="10480430" cy="16318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цеха по производству напитков</a:t>
            </a:r>
            <a:endParaRPr lang="ru-RU" sz="2400" i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38" y="3151163"/>
            <a:ext cx="4346917" cy="3650566"/>
          </a:xfrm>
          <a:prstGeom prst="rect">
            <a:avLst/>
          </a:prstGeom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1132450" y="3386796"/>
            <a:ext cx="5584874" cy="3179299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инвестиций 2,2 млн. руб, создание дополнительных рабочие мест, увеличение планового объёма производства на 50 %, плановое увеличение  доходов предприятия на 35 %.</a:t>
            </a:r>
            <a:endParaRPr lang="ru-RU" sz="2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7619" y="295422"/>
            <a:ext cx="10466364" cy="11394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реализованные инвестиционные проекты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98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9624" y="295422"/>
            <a:ext cx="10466364" cy="11394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реализованные инвестиционные проекты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32450" y="1434905"/>
            <a:ext cx="10480430" cy="16318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производственной базы для хранения и переработки сельскохозяйственной продукции</a:t>
            </a:r>
            <a:endParaRPr lang="ru-RU" sz="2400" i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" y="3439082"/>
            <a:ext cx="3291839" cy="2912012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234375" y="3439082"/>
            <a:ext cx="5669279" cy="2912012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на базе колхоза «Луч Ильича», объём инвестиций 5,5 млн. руб, позволит дополнительно хранить 1,5  тыс. тонн зерна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79811" y="113890"/>
            <a:ext cx="10466364" cy="11394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 планируемые к реализации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1434905"/>
            <a:ext cx="2127504" cy="143560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718560" y="1579685"/>
            <a:ext cx="7510272" cy="1146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"Создание и эксплуатация животноводческо-растениеводческого комплекса в Борском районе Самарской области"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" y="3094071"/>
            <a:ext cx="2225040" cy="14684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718560" y="3210831"/>
            <a:ext cx="7510272" cy="1146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животноводческого комплекса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 КРС, в т.ч. 2400 дойных коров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8560" y="5005518"/>
            <a:ext cx="7510272" cy="1146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строительства канализационных очистных сооружений</a:t>
            </a:r>
            <a:endParaRPr lang="ru-RU" sz="2000" dirty="0"/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8ECC6207-815D-4B19-A85C-D2D76391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9" y="4786062"/>
            <a:ext cx="2225040" cy="15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3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79811" y="113890"/>
            <a:ext cx="10466364" cy="11394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 планируемые к реализации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18560" y="1573083"/>
            <a:ext cx="7510272" cy="1146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водопровода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8560" y="3210831"/>
            <a:ext cx="7510272" cy="1146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туристического центра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«Ягодная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слобода»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8560" y="5005518"/>
            <a:ext cx="7510272" cy="1146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завода по производству подсолнечного масла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A63ADA05-E6B7-4EAA-8BD8-CC12F969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9" y="1476931"/>
            <a:ext cx="2225040" cy="12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0" y="3083666"/>
            <a:ext cx="2380028" cy="13378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0" y="4659565"/>
            <a:ext cx="2380028" cy="14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79811" y="113890"/>
            <a:ext cx="10466364" cy="11394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883899"/>
              </p:ext>
            </p:extLst>
          </p:nvPr>
        </p:nvGraphicFramePr>
        <p:xfrm>
          <a:off x="1438656" y="1658107"/>
          <a:ext cx="10046208" cy="4404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32832"/>
                <a:gridCol w="4913376"/>
              </a:tblGrid>
              <a:tr h="160037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муниципального района Борский Самарской области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https://www.adm-borraion.ru/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446660,0Самарская область , Борский район, с.Борское, ул.Октябрьская , 57</a:t>
                      </a:r>
                    </a:p>
                    <a:p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тел: 8(84667)21289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529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Глава муниципального района Борский 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Ардабьев Эдуард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Викторович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Тел:8(84667)21289</a:t>
                      </a:r>
                    </a:p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e-mai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mrborsk@yandex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578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И.о.заместителя Главы муниципального района Борский по экономике и финансам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Тишакова Татьяна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Анатольевна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Тел:8(84667)21163</a:t>
                      </a:r>
                    </a:p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e-mai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borfo@samtel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5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612" y="128789"/>
            <a:ext cx="10689465" cy="10689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муниципальном районе Борский Самарской области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1429554"/>
            <a:ext cx="4739425" cy="488109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602310" y="1313644"/>
            <a:ext cx="5718220" cy="5293217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Борский район расположен в восточной части Самарской области, в бассейне пересекающей его реки Самары. Площадь территории — 2103 км².  Район граничит с Алексеевским, Богатовским, Кинель-Черкасским районами Самарской области и Оренбургской областью. Территория района охватывает 2103,9 км.² и представляет собой контраст леса и степи. По северной территории района несёт свои воды приток Большого Кинеля — река Кутулук, по центру и южнее — притоки Самары  реки Таволжанка и Безымянка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район богат полезными ископаемыми. На глубине 450 метров по всей территории района залегает каменная соль. На территории района имеются ресурсы минеральной воды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Природно-климатические условия муниципального района Борский благоприятны для развития сельскохозяйственного производства.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06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612" y="128789"/>
            <a:ext cx="10689465" cy="10689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муниципальном районе Борский Самарской области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670886"/>
              </p:ext>
            </p:extLst>
          </p:nvPr>
        </p:nvGraphicFramePr>
        <p:xfrm>
          <a:off x="965915" y="1519707"/>
          <a:ext cx="10328858" cy="446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9287"/>
                <a:gridCol w="5109571"/>
              </a:tblGrid>
              <a:tr h="66543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Административный центр района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село Борское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38158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района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2103,9 кв. км.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38158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муниципального района Борский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муниципальных    образований со статусом сельского поселения, всего в районе 51 населённый пункт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4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1 января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 общая численность населения района составляла   22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484,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 них мужчин 10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609 человек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женщин 11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875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человек. Численность населения трудоспособного возраста –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12 301человек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моложе трудоспособного возраста –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3737человек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старше трудоспособного возраста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6446 человек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Основной национальный состав населения русские 85%,чуваши-3,5%,мордва-2,9%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05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34096" y="257579"/>
            <a:ext cx="109728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 муниципального района Борский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73065"/>
              </p:ext>
            </p:extLst>
          </p:nvPr>
        </p:nvGraphicFramePr>
        <p:xfrm>
          <a:off x="888644" y="1403799"/>
          <a:ext cx="11024313" cy="4742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771"/>
                <a:gridCol w="3674771"/>
                <a:gridCol w="3674771"/>
              </a:tblGrid>
              <a:tr h="542088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109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577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136 679,7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20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20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1155,2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20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40 376,4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20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безработицы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57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объёма жилищного строительства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6 775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29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62149" y="156753"/>
            <a:ext cx="10737667" cy="10189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Транспортно-логистическая система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79" y="1632753"/>
            <a:ext cx="2124137" cy="12410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40925" y="1632753"/>
            <a:ext cx="4376058" cy="124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Автомагистраль Самара-Оренбург</a:t>
            </a:r>
          </a:p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М5 Урал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82743" y="1685004"/>
            <a:ext cx="283464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г. Самара  214 км</a:t>
            </a:r>
            <a:endParaRPr lang="ru-RU" sz="2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79" y="3683725"/>
            <a:ext cx="2250156" cy="157407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459812" y="3838365"/>
            <a:ext cx="3738283" cy="126479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дорога Москва-Самара-Оренбург-Ташкент</a:t>
            </a:r>
            <a:endParaRPr lang="ru-RU" sz="2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45261" y="4188758"/>
            <a:ext cx="2509604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г. Казань 455 км</a:t>
            </a:r>
            <a:endParaRPr lang="ru-RU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8882743" y="3035672"/>
            <a:ext cx="2834640" cy="914400"/>
          </a:xfrm>
          <a:prstGeom prst="round1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</a:t>
            </a:r>
          </a:p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Оренбург 325 км </a:t>
            </a:r>
            <a:endParaRPr lang="ru-RU" sz="2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01908" y="5580530"/>
            <a:ext cx="241547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г.Москва 1157 км</a:t>
            </a:r>
            <a:endParaRPr lang="ru-RU" sz="2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3562" y="5765137"/>
            <a:ext cx="7799181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 обслуживание по району осуществляет ОАО «Борское автотранспортное предприятие» Действуют 7 внутрирайонных маршрутов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9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28033" y="257576"/>
            <a:ext cx="11243257" cy="7786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экономики муниципального района Борский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4" y="1223972"/>
            <a:ext cx="2601533" cy="167425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930810" y="1259460"/>
            <a:ext cx="6212351" cy="7885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-35,5%</a:t>
            </a:r>
            <a:endParaRPr lang="ru-RU" sz="2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876" y="2202767"/>
            <a:ext cx="2793414" cy="171017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466428" y="2445935"/>
            <a:ext cx="4778062" cy="8916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-26,8 %</a:t>
            </a:r>
            <a:endParaRPr lang="ru-RU" sz="2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3" y="3340566"/>
            <a:ext cx="2789575" cy="183276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39405" y="3627202"/>
            <a:ext cx="445609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-18,5%</a:t>
            </a:r>
            <a:endParaRPr lang="ru-RU" sz="2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5" y="5361062"/>
            <a:ext cx="2759687" cy="1522072"/>
          </a:xfrm>
          <a:prstGeom prst="rect">
            <a:avLst/>
          </a:prstGeom>
        </p:spPr>
      </p:pic>
      <p:sp>
        <p:nvSpPr>
          <p:cNvPr id="12" name="Двойная стрелка влево/вправо 11"/>
          <p:cNvSpPr/>
          <p:nvPr/>
        </p:nvSpPr>
        <p:spPr>
          <a:xfrm>
            <a:off x="3232437" y="1528622"/>
            <a:ext cx="654348" cy="3694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8216385" y="2706118"/>
            <a:ext cx="733654" cy="3517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3536042" y="3912945"/>
            <a:ext cx="803363" cy="3501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39405" y="6023336"/>
            <a:ext cx="4360458" cy="6779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и хранение    8,7 %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3563983" y="6134353"/>
            <a:ext cx="733654" cy="3517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702" y="4263098"/>
            <a:ext cx="2687588" cy="1760238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760295" y="4885054"/>
            <a:ext cx="445609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промышленность-10,5%</a:t>
            </a:r>
            <a:endParaRPr lang="ru-RU" sz="2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8233397" y="5166385"/>
            <a:ext cx="733654" cy="3517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35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51784" y="980728"/>
            <a:ext cx="511256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9776" y="980728"/>
            <a:ext cx="576064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668143"/>
              </a:solidFill>
              <a:latin typeface="Bahnschrift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rgbClr val="668143"/>
              </a:solidFill>
              <a:latin typeface="Bahnschrif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9616" y="980728"/>
            <a:ext cx="583264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668143"/>
              </a:solidFill>
              <a:latin typeface="Bahnschrift" pitchFamily="34" charset="0"/>
            </a:endParaRPr>
          </a:p>
        </p:txBody>
      </p:sp>
      <p:sp>
        <p:nvSpPr>
          <p:cNvPr id="12" name="Капля 11"/>
          <p:cNvSpPr/>
          <p:nvPr/>
        </p:nvSpPr>
        <p:spPr>
          <a:xfrm>
            <a:off x="3071664" y="3356992"/>
            <a:ext cx="2880320" cy="2520280"/>
          </a:xfrm>
          <a:prstGeom prst="teardrop">
            <a:avLst/>
          </a:prstGeom>
          <a:solidFill>
            <a:srgbClr val="B6A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Капля 14"/>
          <p:cNvSpPr/>
          <p:nvPr/>
        </p:nvSpPr>
        <p:spPr>
          <a:xfrm flipV="1">
            <a:off x="3071664" y="692696"/>
            <a:ext cx="2880320" cy="2520280"/>
          </a:xfrm>
          <a:prstGeom prst="teardrop">
            <a:avLst/>
          </a:prstGeom>
          <a:solidFill>
            <a:srgbClr val="B6A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Капля 21"/>
          <p:cNvSpPr/>
          <p:nvPr/>
        </p:nvSpPr>
        <p:spPr>
          <a:xfrm flipH="1">
            <a:off x="6184093" y="3392996"/>
            <a:ext cx="2880320" cy="2484276"/>
          </a:xfrm>
          <a:prstGeom prst="teardrop">
            <a:avLst/>
          </a:prstGeom>
          <a:solidFill>
            <a:srgbClr val="B6A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Капля 22"/>
          <p:cNvSpPr/>
          <p:nvPr/>
        </p:nvSpPr>
        <p:spPr>
          <a:xfrm flipH="1" flipV="1">
            <a:off x="6184093" y="692696"/>
            <a:ext cx="2880320" cy="2520280"/>
          </a:xfrm>
          <a:prstGeom prst="teardrop">
            <a:avLst/>
          </a:prstGeom>
          <a:solidFill>
            <a:srgbClr val="B6A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Капля 23"/>
          <p:cNvSpPr/>
          <p:nvPr/>
        </p:nvSpPr>
        <p:spPr>
          <a:xfrm>
            <a:off x="3215681" y="3429000"/>
            <a:ext cx="2633435" cy="2304256"/>
          </a:xfrm>
          <a:prstGeom prst="teardrop">
            <a:avLst/>
          </a:prstGeom>
          <a:solidFill>
            <a:srgbClr val="7A8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Капля 24"/>
          <p:cNvSpPr/>
          <p:nvPr/>
        </p:nvSpPr>
        <p:spPr>
          <a:xfrm flipV="1">
            <a:off x="3195107" y="800708"/>
            <a:ext cx="2633435" cy="2304256"/>
          </a:xfrm>
          <a:prstGeom prst="teardrop">
            <a:avLst/>
          </a:prstGeom>
          <a:solidFill>
            <a:srgbClr val="7A8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Капля 25"/>
          <p:cNvSpPr/>
          <p:nvPr/>
        </p:nvSpPr>
        <p:spPr>
          <a:xfrm flipH="1">
            <a:off x="6328541" y="3483006"/>
            <a:ext cx="2633435" cy="2304256"/>
          </a:xfrm>
          <a:prstGeom prst="teardrop">
            <a:avLst/>
          </a:prstGeom>
          <a:solidFill>
            <a:srgbClr val="7A8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Капля 26"/>
          <p:cNvSpPr/>
          <p:nvPr/>
        </p:nvSpPr>
        <p:spPr>
          <a:xfrm flipH="1" flipV="1">
            <a:off x="6312024" y="830540"/>
            <a:ext cx="2633436" cy="2238420"/>
          </a:xfrm>
          <a:prstGeom prst="teardrop">
            <a:avLst/>
          </a:prstGeom>
          <a:solidFill>
            <a:srgbClr val="7A8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4896671" y="2426219"/>
            <a:ext cx="2340260" cy="1728192"/>
          </a:xfrm>
          <a:prstGeom prst="flowChartDecision">
            <a:avLst/>
          </a:prstGeom>
          <a:solidFill>
            <a:srgbClr val="BBC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решение 29"/>
          <p:cNvSpPr/>
          <p:nvPr/>
        </p:nvSpPr>
        <p:spPr>
          <a:xfrm>
            <a:off x="5015880" y="2519276"/>
            <a:ext cx="2088232" cy="1542079"/>
          </a:xfrm>
          <a:prstGeom prst="flowChartDecision">
            <a:avLst/>
          </a:prstGeom>
          <a:solidFill>
            <a:srgbClr val="EF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03912" y="2852936"/>
            <a:ext cx="151216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C4C29"/>
                </a:solidFill>
                <a:latin typeface="Bahnschrift" pitchFamily="34" charset="0"/>
              </a:rPr>
              <a:t>Сельское хозяйство района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287688" y="1340769"/>
            <a:ext cx="2448272" cy="1034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Bahnschrift" pitchFamily="34" charset="0"/>
              </a:rPr>
              <a:t>Зерновые </a:t>
            </a:r>
          </a:p>
          <a:p>
            <a:pPr algn="ctr"/>
            <a:r>
              <a:rPr lang="ru-RU" sz="2800" dirty="0">
                <a:latin typeface="Bahnschrift" pitchFamily="34" charset="0"/>
              </a:rPr>
              <a:t>культуры</a:t>
            </a:r>
          </a:p>
        </p:txBody>
      </p:sp>
      <p:sp>
        <p:nvSpPr>
          <p:cNvPr id="1024" name="Прямоугольник 1023"/>
          <p:cNvSpPr/>
          <p:nvPr/>
        </p:nvSpPr>
        <p:spPr>
          <a:xfrm>
            <a:off x="5954156" y="1484784"/>
            <a:ext cx="338220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Bahnschrift" pitchFamily="34" charset="0"/>
              </a:rPr>
              <a:t>Подсолнечник</a:t>
            </a:r>
          </a:p>
        </p:txBody>
      </p:sp>
      <p:sp>
        <p:nvSpPr>
          <p:cNvPr id="1025" name="Прямоугольник 1024"/>
          <p:cNvSpPr/>
          <p:nvPr/>
        </p:nvSpPr>
        <p:spPr>
          <a:xfrm>
            <a:off x="3647728" y="3861048"/>
            <a:ext cx="18002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Bahnschrift" pitchFamily="34" charset="0"/>
              </a:rPr>
              <a:t>Молоко</a:t>
            </a:r>
            <a:endParaRPr lang="ru-RU" dirty="0">
              <a:latin typeface="Bahnschrift" pitchFamily="34" charset="0"/>
            </a:endParaRPr>
          </a:p>
        </p:txBody>
      </p:sp>
      <p:sp>
        <p:nvSpPr>
          <p:cNvPr id="1027" name="Прямоугольник 1026"/>
          <p:cNvSpPr/>
          <p:nvPr/>
        </p:nvSpPr>
        <p:spPr>
          <a:xfrm>
            <a:off x="6708068" y="4082404"/>
            <a:ext cx="1764196" cy="85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Bahnschrift" pitchFamily="34" charset="0"/>
              </a:rPr>
              <a:t>Мясо</a:t>
            </a:r>
            <a:endParaRPr lang="ru-RU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51784" y="980728"/>
            <a:ext cx="511256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C:\Users\Анна\Desktop\презент\IMG_93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4" r="3707" b="7829"/>
          <a:stretch/>
        </p:blipFill>
        <p:spPr bwMode="auto">
          <a:xfrm>
            <a:off x="6168008" y="764704"/>
            <a:ext cx="4104456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9616" y="980728"/>
            <a:ext cx="583264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668143"/>
              </a:solidFill>
              <a:latin typeface="Bahnschrif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7716" y="1219708"/>
            <a:ext cx="4827204" cy="5233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68008" y="3068960"/>
            <a:ext cx="4104456" cy="33843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961597"/>
              </p:ext>
            </p:extLst>
          </p:nvPr>
        </p:nvGraphicFramePr>
        <p:xfrm>
          <a:off x="1991544" y="2730283"/>
          <a:ext cx="3387280" cy="3604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3974"/>
                <a:gridCol w="1573306"/>
              </a:tblGrid>
              <a:tr h="115152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Зерновые и зернобобовые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245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Bahnschrift" pitchFamily="34" charset="0"/>
                          <a:ea typeface="+mn-ea"/>
                          <a:cs typeface="+mn-cs"/>
                        </a:rPr>
                        <a:t>45,3 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Bahnschrift" pitchFamily="34" charset="0"/>
                          <a:ea typeface="+mn-ea"/>
                          <a:cs typeface="+mn-cs"/>
                        </a:rPr>
                        <a:t>тыс.га</a:t>
                      </a:r>
                      <a:endParaRPr lang="ru-RU" sz="1600" dirty="0">
                        <a:solidFill>
                          <a:schemeClr val="bg1"/>
                        </a:solidFill>
                        <a:latin typeface="Bahnschrift" pitchFamily="34" charset="0"/>
                      </a:endParaRPr>
                    </a:p>
                  </a:txBody>
                  <a:tcPr anchor="ctr">
                    <a:solidFill>
                      <a:srgbClr val="306A42"/>
                    </a:solidFill>
                  </a:tcPr>
                </a:tc>
              </a:tr>
              <a:tr h="7292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Технические культуры</a:t>
                      </a:r>
                      <a:endParaRPr lang="ru-RU" sz="1600" dirty="0">
                        <a:solidFill>
                          <a:schemeClr val="bg1"/>
                        </a:solidFill>
                        <a:latin typeface="Bahnschrift" pitchFamily="34" charset="0"/>
                      </a:endParaRPr>
                    </a:p>
                  </a:txBody>
                  <a:tcPr anchor="ctr">
                    <a:solidFill>
                      <a:srgbClr val="245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Bahnschrift" pitchFamily="34" charset="0"/>
                          <a:ea typeface="+mn-ea"/>
                          <a:cs typeface="+mn-cs"/>
                        </a:rPr>
                        <a:t>34,0 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Bahnschrift" pitchFamily="34" charset="0"/>
                          <a:ea typeface="+mn-ea"/>
                          <a:cs typeface="+mn-cs"/>
                        </a:rPr>
                        <a:t>тыс.га</a:t>
                      </a:r>
                      <a:endParaRPr lang="ru-RU" sz="1600" dirty="0">
                        <a:solidFill>
                          <a:schemeClr val="bg1"/>
                        </a:solidFill>
                        <a:latin typeface="Bahnschrift" pitchFamily="34" charset="0"/>
                      </a:endParaRPr>
                    </a:p>
                  </a:txBody>
                  <a:tcPr anchor="ctr">
                    <a:solidFill>
                      <a:srgbClr val="306A42"/>
                    </a:solidFill>
                  </a:tcPr>
                </a:tc>
              </a:tr>
              <a:tr h="8618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Кормовые культуры</a:t>
                      </a:r>
                      <a:endParaRPr lang="ru-RU" sz="1600" dirty="0">
                        <a:solidFill>
                          <a:schemeClr val="bg1"/>
                        </a:solidFill>
                        <a:latin typeface="Bahnschrift" pitchFamily="34" charset="0"/>
                      </a:endParaRPr>
                    </a:p>
                  </a:txBody>
                  <a:tcPr anchor="ctr">
                    <a:solidFill>
                      <a:srgbClr val="245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Bahnschrift" pitchFamily="34" charset="0"/>
                          <a:ea typeface="+mn-ea"/>
                          <a:cs typeface="+mn-cs"/>
                        </a:rPr>
                        <a:t>2,0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Bahnschrift" pitchFamily="34" charset="0"/>
                          <a:ea typeface="+mn-ea"/>
                          <a:cs typeface="+mn-cs"/>
                        </a:rPr>
                        <a:t>тыс.га</a:t>
                      </a:r>
                      <a:endParaRPr lang="ru-RU" sz="1600" dirty="0">
                        <a:solidFill>
                          <a:schemeClr val="bg1"/>
                        </a:solidFill>
                        <a:latin typeface="Bahnschrift" pitchFamily="34" charset="0"/>
                      </a:endParaRPr>
                    </a:p>
                  </a:txBody>
                  <a:tcPr anchor="ctr">
                    <a:solidFill>
                      <a:srgbClr val="306A42"/>
                    </a:solidFill>
                  </a:tcPr>
                </a:tc>
              </a:tr>
              <a:tr h="8618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Площадь неиспользуемой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 пашни</a:t>
                      </a:r>
                      <a:endParaRPr lang="ru-RU" sz="1600" dirty="0">
                        <a:solidFill>
                          <a:schemeClr val="bg1"/>
                        </a:solidFill>
                        <a:latin typeface="Bahnschrift" pitchFamily="34" charset="0"/>
                      </a:endParaRPr>
                    </a:p>
                  </a:txBody>
                  <a:tcPr anchor="ctr">
                    <a:solidFill>
                      <a:srgbClr val="245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2431 тыс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ahnschrift" pitchFamily="34" charset="0"/>
                        </a:rPr>
                        <a:t>. га</a:t>
                      </a:r>
                      <a:endParaRPr lang="ru-RU" sz="1600" dirty="0">
                        <a:solidFill>
                          <a:schemeClr val="bg1"/>
                        </a:solidFill>
                        <a:latin typeface="Bahnschrift" pitchFamily="34" charset="0"/>
                      </a:endParaRPr>
                    </a:p>
                  </a:txBody>
                  <a:tcPr anchor="ctr">
                    <a:solidFill>
                      <a:srgbClr val="306A42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91544" y="2060848"/>
            <a:ext cx="374441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Посевная площадь за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00056" y="3140968"/>
            <a:ext cx="32403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ahnschrift" pitchFamily="34" charset="0"/>
              </a:rPr>
              <a:t>Урожайность 2022 год</a:t>
            </a:r>
            <a:endParaRPr lang="ru-RU" sz="2000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68805" y="116632"/>
            <a:ext cx="8966357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Растениеводство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79167"/>
              </p:ext>
            </p:extLst>
          </p:nvPr>
        </p:nvGraphicFramePr>
        <p:xfrm>
          <a:off x="6600057" y="4000746"/>
          <a:ext cx="3240360" cy="1579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390"/>
                <a:gridCol w="1825970"/>
              </a:tblGrid>
              <a:tr h="7898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Зерновых культур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20,96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ц/га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98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Подсолнечник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14,49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ц/га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6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763</TotalTime>
  <Words>1138</Words>
  <Application>Microsoft Office PowerPoint</Application>
  <PresentationFormat>Широкоэкранный</PresentationFormat>
  <Paragraphs>173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Bahnschrift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72</cp:revision>
  <dcterms:created xsi:type="dcterms:W3CDTF">2023-04-20T09:34:35Z</dcterms:created>
  <dcterms:modified xsi:type="dcterms:W3CDTF">2024-04-17T11:01:04Z</dcterms:modified>
</cp:coreProperties>
</file>