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Override1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  <p:sldMasterId id="2147483861" r:id="rId3"/>
    <p:sldMasterId id="2147483875" r:id="rId4"/>
  </p:sldMasterIdLst>
  <p:notesMasterIdLst>
    <p:notesMasterId r:id="rId15"/>
  </p:notesMasterIdLst>
  <p:handoutMasterIdLst>
    <p:handoutMasterId r:id="rId16"/>
  </p:handoutMasterIdLst>
  <p:sldIdLst>
    <p:sldId id="273" r:id="rId5"/>
    <p:sldId id="361" r:id="rId6"/>
    <p:sldId id="363" r:id="rId7"/>
    <p:sldId id="362" r:id="rId8"/>
    <p:sldId id="364" r:id="rId9"/>
    <p:sldId id="353" r:id="rId10"/>
    <p:sldId id="365" r:id="rId11"/>
    <p:sldId id="366" r:id="rId12"/>
    <p:sldId id="351" r:id="rId13"/>
    <p:sldId id="367" r:id="rId14"/>
  </p:sldIdLst>
  <p:sldSz cx="9144000" cy="6858000" type="screen4x3"/>
  <p:notesSz cx="67802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Helvetica" pitchFamily="34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Helvetica" pitchFamily="34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Helvetica" pitchFamily="34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Helvetica" pitchFamily="34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Helvetica" pitchFamily="34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Helvetica" pitchFamily="34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Helvetica" pitchFamily="34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Helvetica" pitchFamily="34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Helvetica" pitchFamily="34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2060"/>
    <a:srgbClr val="CCCC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7326" autoAdjust="0"/>
  </p:normalViewPr>
  <p:slideViewPr>
    <p:cSldViewPr>
      <p:cViewPr varScale="1">
        <p:scale>
          <a:sx n="88" d="100"/>
          <a:sy n="88" d="100"/>
        </p:scale>
        <p:origin x="10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66" y="-66"/>
      </p:cViewPr>
      <p:guideLst>
        <p:guide orient="horz" pos="3109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831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9799" y="1"/>
            <a:ext cx="2938831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78544A-9A56-4CB4-9BE7-A998E6D401C3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38831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9799" y="9377363"/>
            <a:ext cx="2938831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42FA74-1AEC-4092-A23F-F4079D6BD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7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96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2338" y="739775"/>
            <a:ext cx="4935537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Shape 97"/>
          <p:cNvSpPr>
            <a:spLocks noGrp="1"/>
          </p:cNvSpPr>
          <p:nvPr>
            <p:ph type="body" sz="quarter" idx="1"/>
          </p:nvPr>
        </p:nvSpPr>
        <p:spPr bwMode="auto">
          <a:xfrm>
            <a:off x="904134" y="4689476"/>
            <a:ext cx="497194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5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oleObject" Target="../embeddings/oleObject7.bin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7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oleObject" Target="../embeddings/oleObject8.bin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8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oleObject" Target="../embeddings/oleObject9.bin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vmlDrawing" Target="../drawings/vmlDrawing9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2" Type="http://schemas.openxmlformats.org/officeDocument/2006/relationships/tags" Target="../tags/tag74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10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oleObject" Target="../embeddings/oleObject10.bin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2.emf"/><Relationship Id="rId2" Type="http://schemas.openxmlformats.org/officeDocument/2006/relationships/tags" Target="../tags/tag8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0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oleObject" Target="../embeddings/oleObject2.bin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emf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tags" Target="../tags/tag19.xml"/><Relationship Id="rId11" Type="http://schemas.openxmlformats.org/officeDocument/2006/relationships/oleObject" Target="../embeddings/oleObject4.bin"/><Relationship Id="rId5" Type="http://schemas.openxmlformats.org/officeDocument/2006/relationships/tags" Target="../tags/tag1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2.emf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oleObject" Target="../embeddings/oleObject5.bin"/><Relationship Id="rId2" Type="http://schemas.openxmlformats.org/officeDocument/2006/relationships/vmlDrawing" Target="../drawings/vmlDrawing5.vml"/><Relationship Id="rId16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2.emf"/><Relationship Id="rId2" Type="http://schemas.openxmlformats.org/officeDocument/2006/relationships/tags" Target="../tags/tag36.xml"/><Relationship Id="rId1" Type="http://schemas.openxmlformats.org/officeDocument/2006/relationships/vmlDrawing" Target="../drawings/vmlDrawing6.vml"/><Relationship Id="rId6" Type="http://schemas.openxmlformats.org/officeDocument/2006/relationships/tags" Target="../tags/tag40.xml"/><Relationship Id="rId11" Type="http://schemas.openxmlformats.org/officeDocument/2006/relationships/oleObject" Target="../embeddings/oleObject6.bin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>
            <a:spLocks noChangeShapeType="1"/>
          </p:cNvSpPr>
          <p:nvPr/>
        </p:nvSpPr>
        <p:spPr bwMode="auto">
          <a:xfrm>
            <a:off x="0" y="6597650"/>
            <a:ext cx="6011863" cy="0"/>
          </a:xfrm>
          <a:prstGeom prst="line">
            <a:avLst/>
          </a:prstGeom>
          <a:noFill/>
          <a:ln w="63500">
            <a:solidFill>
              <a:srgbClr val="007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5" name="Shape 17"/>
          <p:cNvSpPr>
            <a:spLocks noChangeArrowheads="1"/>
          </p:cNvSpPr>
          <p:nvPr/>
        </p:nvSpPr>
        <p:spPr bwMode="auto">
          <a:xfrm>
            <a:off x="2051050" y="6597650"/>
            <a:ext cx="59769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 hangingPunct="0"/>
            <a:r>
              <a:rPr lang="ru-RU" altLang="ru-RU" sz="1200">
                <a:solidFill>
                  <a:srgbClr val="898989"/>
                </a:solidFill>
              </a:rPr>
              <a:t>Правительство Самарской области</a:t>
            </a:r>
          </a:p>
        </p:txBody>
      </p:sp>
      <p:sp>
        <p:nvSpPr>
          <p:cNvPr id="6" name="Shape 18"/>
          <p:cNvSpPr>
            <a:spLocks noChangeShapeType="1"/>
          </p:cNvSpPr>
          <p:nvPr/>
        </p:nvSpPr>
        <p:spPr bwMode="auto">
          <a:xfrm>
            <a:off x="6011863" y="6597650"/>
            <a:ext cx="31321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pic>
        <p:nvPicPr>
          <p:cNvPr id="7" name="image1.tif" descr="самара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5762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Shape 22"/>
          <p:cNvSpPr>
            <a:spLocks noChangeShapeType="1"/>
          </p:cNvSpPr>
          <p:nvPr/>
        </p:nvSpPr>
        <p:spPr bwMode="auto">
          <a:xfrm>
            <a:off x="684213" y="3284538"/>
            <a:ext cx="845978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9" name="Shape 23"/>
          <p:cNvSpPr>
            <a:spLocks noChangeArrowheads="1"/>
          </p:cNvSpPr>
          <p:nvPr/>
        </p:nvSpPr>
        <p:spPr bwMode="auto">
          <a:xfrm>
            <a:off x="2124075" y="6669088"/>
            <a:ext cx="5616575" cy="144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0" name="Shape 24"/>
          <p:cNvSpPr>
            <a:spLocks noGrp="1"/>
          </p:cNvSpPr>
          <p:nvPr>
            <p:ph type="sldNum" sz="quarter" idx="10"/>
          </p:nvPr>
        </p:nvSpPr>
        <p:spPr>
          <a:xfrm>
            <a:off x="6553200" y="6111875"/>
            <a:ext cx="24765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EA05-8396-4613-BB8F-3DC2787CF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6009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50829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4716465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4716465" y="4356512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4717175" y="3924002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298435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50829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250829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4716465" y="1692000"/>
            <a:ext cx="4176713" cy="460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250825" y="3924002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16993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50825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3204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3204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6156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27807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250829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250829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4716465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9"/>
            <p:custDataLst>
              <p:tags r:id="rId8"/>
            </p:custDataLst>
          </p:nvPr>
        </p:nvSpPr>
        <p:spPr>
          <a:xfrm>
            <a:off x="4716465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50825" y="3924002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4717175" y="3924002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 hasCustomPrompt="1"/>
            <p:custDataLst>
              <p:tags r:id="rId13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65265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вертикальн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250825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2446050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446050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4641275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6836500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4641275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2" hasCustomPrompt="1"/>
            <p:custDataLst>
              <p:tags r:id="rId9"/>
            </p:custDataLst>
          </p:nvPr>
        </p:nvSpPr>
        <p:spPr>
          <a:xfrm>
            <a:off x="6836500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42142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58588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57175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60000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258588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57175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60000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258588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57175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419111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5472000" y="1259999"/>
            <a:ext cx="3420000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1588" defTabSz="914188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5F6062"/>
                </a:solidFill>
                <a:latin typeface="Arial"/>
                <a:cs typeface="Arial" charset="0"/>
              </a:rPr>
              <a:t>111954, Москва, </a:t>
            </a:r>
          </a:p>
          <a:p>
            <a:pPr marL="1588" defTabSz="914188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5F6062"/>
                </a:solidFill>
                <a:latin typeface="Arial"/>
                <a:cs typeface="Arial" charset="0"/>
              </a:rPr>
              <a:t>Космодамианская наб., д. 52, стр. </a:t>
            </a:r>
            <a:r>
              <a:rPr lang="en-US" sz="1600" dirty="0">
                <a:solidFill>
                  <a:srgbClr val="5F6062"/>
                </a:solidFill>
                <a:latin typeface="Arial"/>
                <a:cs typeface="Arial" charset="0"/>
              </a:rPr>
              <a:t>2</a:t>
            </a:r>
            <a:endParaRPr lang="ru-RU" sz="1600" dirty="0">
              <a:solidFill>
                <a:srgbClr val="5F6062"/>
              </a:solidFill>
              <a:latin typeface="Arial"/>
              <a:cs typeface="Arial" charset="0"/>
            </a:endParaRPr>
          </a:p>
          <a:p>
            <a:pPr marL="1588" defTabSz="914188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5F6062"/>
                </a:solidFill>
                <a:latin typeface="Arial"/>
                <a:cs typeface="Arial" charset="0"/>
              </a:rPr>
              <a:t>Тел.: +7 (495) 730-77</a:t>
            </a:r>
            <a:r>
              <a:rPr lang="en-US" sz="1600" dirty="0">
                <a:solidFill>
                  <a:srgbClr val="5F6062"/>
                </a:solidFill>
                <a:latin typeface="Arial"/>
                <a:cs typeface="Arial" charset="0"/>
              </a:rPr>
              <a:t>-</a:t>
            </a:r>
            <a:r>
              <a:rPr lang="ru-RU" sz="1600" dirty="0">
                <a:solidFill>
                  <a:srgbClr val="5F6062"/>
                </a:solidFill>
                <a:latin typeface="Arial"/>
                <a:cs typeface="Arial" charset="0"/>
              </a:rPr>
              <a:t>47</a:t>
            </a:r>
            <a:br>
              <a:rPr lang="ru-RU" sz="1600" dirty="0">
                <a:solidFill>
                  <a:srgbClr val="5F6062"/>
                </a:solidFill>
                <a:latin typeface="Arial"/>
                <a:cs typeface="Arial" charset="0"/>
              </a:rPr>
            </a:br>
            <a:r>
              <a:rPr lang="ru-RU" sz="1600" dirty="0">
                <a:solidFill>
                  <a:srgbClr val="5F6062"/>
                </a:solidFill>
                <a:latin typeface="Arial"/>
                <a:cs typeface="Arial" charset="0"/>
              </a:rPr>
              <a:t>Факс: +7 (495) 644-38-27</a:t>
            </a:r>
          </a:p>
          <a:p>
            <a:pPr marL="1588" defTabSz="914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7A1600"/>
                </a:solidFill>
                <a:latin typeface="Arial"/>
                <a:cs typeface="Arial" charset="0"/>
              </a:rPr>
              <a:t>www.strategy.ru</a:t>
            </a:r>
            <a:endParaRPr lang="ru-RU" sz="1600" b="1" dirty="0">
              <a:solidFill>
                <a:srgbClr val="7A1600"/>
              </a:solidFill>
              <a:latin typeface="Arial"/>
              <a:cs typeface="Arial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472000" y="2700000"/>
            <a:ext cx="3420000" cy="2160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4" hasCustomPrompt="1"/>
            <p:custDataLst>
              <p:tags r:id="rId2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9" y="1268418"/>
            <a:ext cx="4825231" cy="3619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82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9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40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>
            <a:spLocks noChangeShapeType="1"/>
          </p:cNvSpPr>
          <p:nvPr/>
        </p:nvSpPr>
        <p:spPr bwMode="auto">
          <a:xfrm>
            <a:off x="0" y="6597650"/>
            <a:ext cx="6011863" cy="0"/>
          </a:xfrm>
          <a:prstGeom prst="line">
            <a:avLst/>
          </a:prstGeom>
          <a:noFill/>
          <a:ln w="63500">
            <a:solidFill>
              <a:srgbClr val="007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5" name="Shape 46"/>
          <p:cNvSpPr>
            <a:spLocks noChangeArrowheads="1"/>
          </p:cNvSpPr>
          <p:nvPr/>
        </p:nvSpPr>
        <p:spPr bwMode="auto">
          <a:xfrm>
            <a:off x="2051050" y="6597650"/>
            <a:ext cx="59769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 hangingPunct="0"/>
            <a:r>
              <a:rPr lang="ru-RU" altLang="ru-RU" sz="1200">
                <a:solidFill>
                  <a:srgbClr val="898989"/>
                </a:solidFill>
              </a:rPr>
              <a:t>Правительство Самарской области</a:t>
            </a:r>
          </a:p>
        </p:txBody>
      </p:sp>
      <p:sp>
        <p:nvSpPr>
          <p:cNvPr id="6" name="Shape 47"/>
          <p:cNvSpPr>
            <a:spLocks noChangeShapeType="1"/>
          </p:cNvSpPr>
          <p:nvPr/>
        </p:nvSpPr>
        <p:spPr bwMode="auto">
          <a:xfrm>
            <a:off x="6011863" y="6597650"/>
            <a:ext cx="31321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7" name="Shape 48"/>
          <p:cNvSpPr>
            <a:spLocks noChangeArrowheads="1"/>
          </p:cNvSpPr>
          <p:nvPr/>
        </p:nvSpPr>
        <p:spPr bwMode="auto">
          <a:xfrm>
            <a:off x="0" y="-26988"/>
            <a:ext cx="9144000" cy="763588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indent="449263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endParaRPr lang="ru-RU" altLang="ru-RU" sz="4400" smtClean="0">
              <a:solidFill>
                <a:srgbClr val="FFFFFF"/>
              </a:solidFill>
            </a:endParaRPr>
          </a:p>
        </p:txBody>
      </p:sp>
      <p:pic>
        <p:nvPicPr>
          <p:cNvPr id="8" name="image1.tif" descr="самара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5762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" name="Shape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326E-BC82-442E-9EDA-F587EB7249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22933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66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88" indent="0">
              <a:buNone/>
              <a:defRPr sz="1800" b="1"/>
            </a:lvl3pPr>
            <a:lvl4pPr marL="1371282" indent="0">
              <a:buNone/>
              <a:defRPr sz="1600" b="1"/>
            </a:lvl4pPr>
            <a:lvl5pPr marL="1828376" indent="0">
              <a:buNone/>
              <a:defRPr sz="1600" b="1"/>
            </a:lvl5pPr>
            <a:lvl6pPr marL="2285472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658" indent="0">
              <a:buNone/>
              <a:defRPr sz="1600" b="1"/>
            </a:lvl8pPr>
            <a:lvl9pPr marL="36567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88" indent="0">
              <a:buNone/>
              <a:defRPr sz="1800" b="1"/>
            </a:lvl3pPr>
            <a:lvl4pPr marL="1371282" indent="0">
              <a:buNone/>
              <a:defRPr sz="1600" b="1"/>
            </a:lvl4pPr>
            <a:lvl5pPr marL="1828376" indent="0">
              <a:buNone/>
              <a:defRPr sz="1600" b="1"/>
            </a:lvl5pPr>
            <a:lvl6pPr marL="2285472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658" indent="0">
              <a:buNone/>
              <a:defRPr sz="1600" b="1"/>
            </a:lvl8pPr>
            <a:lvl9pPr marL="36567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60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80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73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88" indent="0">
              <a:buNone/>
              <a:defRPr sz="1000"/>
            </a:lvl3pPr>
            <a:lvl4pPr marL="1371282" indent="0">
              <a:buNone/>
              <a:defRPr sz="900"/>
            </a:lvl4pPr>
            <a:lvl5pPr marL="1828376" indent="0">
              <a:buNone/>
              <a:defRPr sz="900"/>
            </a:lvl5pPr>
            <a:lvl6pPr marL="2285472" indent="0">
              <a:buNone/>
              <a:defRPr sz="900"/>
            </a:lvl6pPr>
            <a:lvl7pPr marL="2742565" indent="0">
              <a:buNone/>
              <a:defRPr sz="900"/>
            </a:lvl7pPr>
            <a:lvl8pPr marL="3199658" indent="0">
              <a:buNone/>
              <a:defRPr sz="900"/>
            </a:lvl8pPr>
            <a:lvl9pPr marL="36567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59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88" indent="0">
              <a:buNone/>
              <a:defRPr sz="2400"/>
            </a:lvl3pPr>
            <a:lvl4pPr marL="1371282" indent="0">
              <a:buNone/>
              <a:defRPr sz="2000"/>
            </a:lvl4pPr>
            <a:lvl5pPr marL="1828376" indent="0">
              <a:buNone/>
              <a:defRPr sz="2000"/>
            </a:lvl5pPr>
            <a:lvl6pPr marL="2285472" indent="0">
              <a:buNone/>
              <a:defRPr sz="2000"/>
            </a:lvl6pPr>
            <a:lvl7pPr marL="2742565" indent="0">
              <a:buNone/>
              <a:defRPr sz="2000"/>
            </a:lvl7pPr>
            <a:lvl8pPr marL="3199658" indent="0">
              <a:buNone/>
              <a:defRPr sz="2000"/>
            </a:lvl8pPr>
            <a:lvl9pPr marL="365675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88" indent="0">
              <a:buNone/>
              <a:defRPr sz="1000"/>
            </a:lvl3pPr>
            <a:lvl4pPr marL="1371282" indent="0">
              <a:buNone/>
              <a:defRPr sz="900"/>
            </a:lvl4pPr>
            <a:lvl5pPr marL="1828376" indent="0">
              <a:buNone/>
              <a:defRPr sz="900"/>
            </a:lvl5pPr>
            <a:lvl6pPr marL="2285472" indent="0">
              <a:buNone/>
              <a:defRPr sz="900"/>
            </a:lvl6pPr>
            <a:lvl7pPr marL="2742565" indent="0">
              <a:buNone/>
              <a:defRPr sz="900"/>
            </a:lvl7pPr>
            <a:lvl8pPr marL="3199658" indent="0">
              <a:buNone/>
              <a:defRPr sz="900"/>
            </a:lvl8pPr>
            <a:lvl9pPr marL="36567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37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04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32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>
            <a:spLocks noChangeShapeType="1"/>
          </p:cNvSpPr>
          <p:nvPr/>
        </p:nvSpPr>
        <p:spPr bwMode="auto">
          <a:xfrm>
            <a:off x="2" y="6597650"/>
            <a:ext cx="6011863" cy="0"/>
          </a:xfrm>
          <a:prstGeom prst="line">
            <a:avLst/>
          </a:prstGeom>
          <a:noFill/>
          <a:ln w="63500">
            <a:solidFill>
              <a:srgbClr val="007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09" tIns="45710" rIns="45709" bIns="45710"/>
          <a:lstStyle/>
          <a:p>
            <a:pPr defTabSz="914188"/>
            <a:endParaRPr lang="ru-RU"/>
          </a:p>
        </p:txBody>
      </p:sp>
      <p:sp>
        <p:nvSpPr>
          <p:cNvPr id="5" name="Shape 46"/>
          <p:cNvSpPr>
            <a:spLocks noChangeArrowheads="1"/>
          </p:cNvSpPr>
          <p:nvPr/>
        </p:nvSpPr>
        <p:spPr bwMode="auto">
          <a:xfrm>
            <a:off x="2051050" y="6597652"/>
            <a:ext cx="5976938" cy="27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09" tIns="45710" rIns="45709" bIns="45710">
            <a:spAutoFit/>
          </a:bodyPr>
          <a:lstStyle/>
          <a:p>
            <a:pPr algn="ctr" defTabSz="914188" hangingPunct="0"/>
            <a:r>
              <a:rPr lang="ru-RU" altLang="ru-RU" sz="1200">
                <a:solidFill>
                  <a:srgbClr val="898989"/>
                </a:solidFill>
              </a:rPr>
              <a:t>Правительство Самарской области</a:t>
            </a:r>
          </a:p>
        </p:txBody>
      </p:sp>
      <p:sp>
        <p:nvSpPr>
          <p:cNvPr id="6" name="Shape 47"/>
          <p:cNvSpPr>
            <a:spLocks noChangeShapeType="1"/>
          </p:cNvSpPr>
          <p:nvPr/>
        </p:nvSpPr>
        <p:spPr bwMode="auto">
          <a:xfrm>
            <a:off x="6011865" y="6597650"/>
            <a:ext cx="31321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09" tIns="45710" rIns="45709" bIns="45710"/>
          <a:lstStyle/>
          <a:p>
            <a:pPr defTabSz="914188"/>
            <a:endParaRPr lang="ru-RU"/>
          </a:p>
        </p:txBody>
      </p:sp>
      <p:sp>
        <p:nvSpPr>
          <p:cNvPr id="7" name="Shape 48"/>
          <p:cNvSpPr>
            <a:spLocks noChangeArrowheads="1"/>
          </p:cNvSpPr>
          <p:nvPr/>
        </p:nvSpPr>
        <p:spPr bwMode="auto">
          <a:xfrm>
            <a:off x="0" y="-26986"/>
            <a:ext cx="9144000" cy="763588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09" tIns="45710" rIns="45709" bIns="45710" anchor="ctr"/>
          <a:lstStyle>
            <a:lvl1pPr indent="449263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defTabSz="914188">
              <a:defRPr/>
            </a:pPr>
            <a:endParaRPr lang="ru-RU" altLang="ru-RU" sz="4400">
              <a:solidFill>
                <a:srgbClr val="FFFFFF"/>
              </a:solidFill>
            </a:endParaRPr>
          </a:p>
        </p:txBody>
      </p:sp>
      <p:pic>
        <p:nvPicPr>
          <p:cNvPr id="8" name="image1.tif" descr="самара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4452"/>
            <a:ext cx="5762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187626" y="-27382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" name="Shape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326E-BC82-442E-9EDA-F587EB72490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313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7002345" y="6381752"/>
            <a:ext cx="2133601" cy="28708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2.g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8420" y="6208643"/>
            <a:ext cx="664965" cy="6333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1919785" y="6504975"/>
            <a:ext cx="5768288" cy="27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09" tIns="45710" rIns="45709" bIns="45710">
            <a:spAutoFit/>
          </a:bodyPr>
          <a:lstStyle/>
          <a:p>
            <a:pPr defTabSz="91418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66"/>
                </a:solidFill>
                <a:latin typeface="Calibri"/>
              </a:rPr>
              <a:t>Министерство социально-демографической и семейной политики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080527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2663829" y="2160588"/>
            <a:ext cx="6480175" cy="2519362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1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00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3024000" y="2519999"/>
            <a:ext cx="5760000" cy="1080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3024000" y="4104000"/>
            <a:ext cx="3600000" cy="216000"/>
          </a:xfr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Содержание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7020000" y="4104000"/>
            <a:ext cx="180000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188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6984002" y="5400000"/>
            <a:ext cx="1800225" cy="215900"/>
          </a:xfr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Метка</a:t>
            </a:r>
          </a:p>
        </p:txBody>
      </p:sp>
      <p:grpSp>
        <p:nvGrpSpPr>
          <p:cNvPr id="5" name="Group 7"/>
          <p:cNvGrpSpPr>
            <a:grpSpLocks/>
          </p:cNvGrpSpPr>
          <p:nvPr userDrawn="1">
            <p:custDataLst>
              <p:tags r:id="rId8"/>
            </p:custDataLst>
          </p:nvPr>
        </p:nvGrpSpPr>
        <p:grpSpPr bwMode="auto">
          <a:xfrm>
            <a:off x="2" y="720006"/>
            <a:ext cx="1800225" cy="719137"/>
            <a:chOff x="201" y="819"/>
            <a:chExt cx="1094" cy="413"/>
          </a:xfrm>
        </p:grpSpPr>
        <p:sp>
          <p:nvSpPr>
            <p:cNvPr id="22" name="Freeform 8"/>
            <p:cNvSpPr>
              <a:spLocks noChangeAspect="1"/>
            </p:cNvSpPr>
            <p:nvPr userDrawn="1"/>
          </p:nvSpPr>
          <p:spPr bwMode="auto">
            <a:xfrm>
              <a:off x="201" y="819"/>
              <a:ext cx="1094" cy="207"/>
            </a:xfrm>
            <a:custGeom>
              <a:avLst/>
              <a:gdLst>
                <a:gd name="T0" fmla="*/ 1094 w 1094"/>
                <a:gd name="T1" fmla="*/ 207 h 207"/>
                <a:gd name="T2" fmla="*/ 999 w 1094"/>
                <a:gd name="T3" fmla="*/ 0 h 207"/>
                <a:gd name="T4" fmla="*/ 0 w 1094"/>
                <a:gd name="T5" fmla="*/ 0 h 207"/>
                <a:gd name="T6" fmla="*/ 0 w 1094"/>
                <a:gd name="T7" fmla="*/ 207 h 207"/>
                <a:gd name="T8" fmla="*/ 1094 w 1094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7">
                  <a:moveTo>
                    <a:pt x="1094" y="207"/>
                  </a:moveTo>
                  <a:lnTo>
                    <a:pt x="999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1094" y="20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23" name="Freeform 9"/>
            <p:cNvSpPr>
              <a:spLocks noChangeAspect="1"/>
            </p:cNvSpPr>
            <p:nvPr userDrawn="1"/>
          </p:nvSpPr>
          <p:spPr bwMode="auto">
            <a:xfrm>
              <a:off x="201" y="1026"/>
              <a:ext cx="1094" cy="206"/>
            </a:xfrm>
            <a:custGeom>
              <a:avLst/>
              <a:gdLst>
                <a:gd name="T0" fmla="*/ 1094 w 1094"/>
                <a:gd name="T1" fmla="*/ 0 h 206"/>
                <a:gd name="T2" fmla="*/ 999 w 1094"/>
                <a:gd name="T3" fmla="*/ 206 h 206"/>
                <a:gd name="T4" fmla="*/ 0 w 1094"/>
                <a:gd name="T5" fmla="*/ 206 h 206"/>
                <a:gd name="T6" fmla="*/ 0 w 1094"/>
                <a:gd name="T7" fmla="*/ 0 h 206"/>
                <a:gd name="T8" fmla="*/ 1094 w 1094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6">
                  <a:moveTo>
                    <a:pt x="1094" y="0"/>
                  </a:moveTo>
                  <a:lnTo>
                    <a:pt x="999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24" name="Freeform 10"/>
            <p:cNvSpPr>
              <a:spLocks noChangeAspect="1"/>
            </p:cNvSpPr>
            <p:nvPr userDrawn="1"/>
          </p:nvSpPr>
          <p:spPr bwMode="auto">
            <a:xfrm>
              <a:off x="315" y="918"/>
              <a:ext cx="43" cy="57"/>
            </a:xfrm>
            <a:custGeom>
              <a:avLst/>
              <a:gdLst>
                <a:gd name="T0" fmla="*/ 63 w 91"/>
                <a:gd name="T1" fmla="*/ 28 h 121"/>
                <a:gd name="T2" fmla="*/ 50 w 91"/>
                <a:gd name="T3" fmla="*/ 26 h 121"/>
                <a:gd name="T4" fmla="*/ 34 w 91"/>
                <a:gd name="T5" fmla="*/ 37 h 121"/>
                <a:gd name="T6" fmla="*/ 44 w 91"/>
                <a:gd name="T7" fmla="*/ 46 h 121"/>
                <a:gd name="T8" fmla="*/ 59 w 91"/>
                <a:gd name="T9" fmla="*/ 48 h 121"/>
                <a:gd name="T10" fmla="*/ 91 w 91"/>
                <a:gd name="T11" fmla="*/ 83 h 121"/>
                <a:gd name="T12" fmla="*/ 43 w 91"/>
                <a:gd name="T13" fmla="*/ 121 h 121"/>
                <a:gd name="T14" fmla="*/ 16 w 91"/>
                <a:gd name="T15" fmla="*/ 116 h 121"/>
                <a:gd name="T16" fmla="*/ 0 w 91"/>
                <a:gd name="T17" fmla="*/ 105 h 121"/>
                <a:gd name="T18" fmla="*/ 19 w 91"/>
                <a:gd name="T19" fmla="*/ 86 h 121"/>
                <a:gd name="T20" fmla="*/ 27 w 91"/>
                <a:gd name="T21" fmla="*/ 91 h 121"/>
                <a:gd name="T22" fmla="*/ 45 w 91"/>
                <a:gd name="T23" fmla="*/ 95 h 121"/>
                <a:gd name="T24" fmla="*/ 62 w 91"/>
                <a:gd name="T25" fmla="*/ 84 h 121"/>
                <a:gd name="T26" fmla="*/ 52 w 91"/>
                <a:gd name="T27" fmla="*/ 74 h 121"/>
                <a:gd name="T28" fmla="*/ 38 w 91"/>
                <a:gd name="T29" fmla="*/ 72 h 121"/>
                <a:gd name="T30" fmla="*/ 6 w 91"/>
                <a:gd name="T31" fmla="*/ 38 h 121"/>
                <a:gd name="T32" fmla="*/ 51 w 91"/>
                <a:gd name="T33" fmla="*/ 0 h 121"/>
                <a:gd name="T34" fmla="*/ 74 w 91"/>
                <a:gd name="T35" fmla="*/ 5 h 121"/>
                <a:gd name="T36" fmla="*/ 89 w 91"/>
                <a:gd name="T37" fmla="*/ 14 h 121"/>
                <a:gd name="T38" fmla="*/ 71 w 91"/>
                <a:gd name="T39" fmla="*/ 33 h 121"/>
                <a:gd name="T40" fmla="*/ 63 w 91"/>
                <a:gd name="T41" fmla="*/ 28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1">
                  <a:moveTo>
                    <a:pt x="63" y="28"/>
                  </a:moveTo>
                  <a:cubicBezTo>
                    <a:pt x="60" y="26"/>
                    <a:pt x="56" y="26"/>
                    <a:pt x="50" y="26"/>
                  </a:cubicBezTo>
                  <a:cubicBezTo>
                    <a:pt x="40" y="26"/>
                    <a:pt x="34" y="30"/>
                    <a:pt x="34" y="37"/>
                  </a:cubicBezTo>
                  <a:cubicBezTo>
                    <a:pt x="34" y="42"/>
                    <a:pt x="38" y="45"/>
                    <a:pt x="44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81" y="51"/>
                    <a:pt x="91" y="62"/>
                    <a:pt x="91" y="83"/>
                  </a:cubicBezTo>
                  <a:cubicBezTo>
                    <a:pt x="91" y="106"/>
                    <a:pt x="73" y="121"/>
                    <a:pt x="43" y="121"/>
                  </a:cubicBezTo>
                  <a:cubicBezTo>
                    <a:pt x="33" y="121"/>
                    <a:pt x="24" y="119"/>
                    <a:pt x="16" y="116"/>
                  </a:cubicBezTo>
                  <a:cubicBezTo>
                    <a:pt x="10" y="114"/>
                    <a:pt x="7" y="111"/>
                    <a:pt x="0" y="10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3" y="90"/>
                    <a:pt x="27" y="91"/>
                  </a:cubicBezTo>
                  <a:cubicBezTo>
                    <a:pt x="32" y="94"/>
                    <a:pt x="38" y="95"/>
                    <a:pt x="45" y="95"/>
                  </a:cubicBezTo>
                  <a:cubicBezTo>
                    <a:pt x="57" y="95"/>
                    <a:pt x="62" y="91"/>
                    <a:pt x="62" y="84"/>
                  </a:cubicBezTo>
                  <a:cubicBezTo>
                    <a:pt x="62" y="78"/>
                    <a:pt x="59" y="75"/>
                    <a:pt x="52" y="7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6" y="69"/>
                    <a:pt x="6" y="58"/>
                    <a:pt x="6" y="38"/>
                  </a:cubicBezTo>
                  <a:cubicBezTo>
                    <a:pt x="6" y="15"/>
                    <a:pt x="23" y="0"/>
                    <a:pt x="51" y="0"/>
                  </a:cubicBezTo>
                  <a:cubicBezTo>
                    <a:pt x="59" y="0"/>
                    <a:pt x="68" y="2"/>
                    <a:pt x="74" y="5"/>
                  </a:cubicBezTo>
                  <a:cubicBezTo>
                    <a:pt x="80" y="7"/>
                    <a:pt x="83" y="9"/>
                    <a:pt x="89" y="1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8" y="30"/>
                    <a:pt x="66" y="29"/>
                    <a:pt x="63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25" name="Freeform 11"/>
            <p:cNvSpPr>
              <a:spLocks noChangeAspect="1"/>
            </p:cNvSpPr>
            <p:nvPr userDrawn="1"/>
          </p:nvSpPr>
          <p:spPr bwMode="auto">
            <a:xfrm>
              <a:off x="380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26" name="Freeform 12"/>
            <p:cNvSpPr>
              <a:spLocks noChangeAspect="1" noEditPoints="1"/>
            </p:cNvSpPr>
            <p:nvPr userDrawn="1"/>
          </p:nvSpPr>
          <p:spPr bwMode="auto">
            <a:xfrm>
              <a:off x="447" y="918"/>
              <a:ext cx="44" cy="57"/>
            </a:xfrm>
            <a:custGeom>
              <a:avLst/>
              <a:gdLst>
                <a:gd name="T0" fmla="*/ 59 w 93"/>
                <a:gd name="T1" fmla="*/ 119 h 119"/>
                <a:gd name="T2" fmla="*/ 38 w 93"/>
                <a:gd name="T3" fmla="*/ 75 h 119"/>
                <a:gd name="T4" fmla="*/ 29 w 93"/>
                <a:gd name="T5" fmla="*/ 75 h 119"/>
                <a:gd name="T6" fmla="*/ 29 w 93"/>
                <a:gd name="T7" fmla="*/ 119 h 119"/>
                <a:gd name="T8" fmla="*/ 0 w 93"/>
                <a:gd name="T9" fmla="*/ 119 h 119"/>
                <a:gd name="T10" fmla="*/ 0 w 93"/>
                <a:gd name="T11" fmla="*/ 0 h 119"/>
                <a:gd name="T12" fmla="*/ 46 w 93"/>
                <a:gd name="T13" fmla="*/ 0 h 119"/>
                <a:gd name="T14" fmla="*/ 87 w 93"/>
                <a:gd name="T15" fmla="*/ 38 h 119"/>
                <a:gd name="T16" fmla="*/ 78 w 93"/>
                <a:gd name="T17" fmla="*/ 61 h 119"/>
                <a:gd name="T18" fmla="*/ 68 w 93"/>
                <a:gd name="T19" fmla="*/ 69 h 119"/>
                <a:gd name="T20" fmla="*/ 93 w 93"/>
                <a:gd name="T21" fmla="*/ 119 h 119"/>
                <a:gd name="T22" fmla="*/ 59 w 93"/>
                <a:gd name="T23" fmla="*/ 119 h 119"/>
                <a:gd name="T24" fmla="*/ 45 w 93"/>
                <a:gd name="T25" fmla="*/ 50 h 119"/>
                <a:gd name="T26" fmla="*/ 58 w 93"/>
                <a:gd name="T27" fmla="*/ 38 h 119"/>
                <a:gd name="T28" fmla="*/ 45 w 93"/>
                <a:gd name="T29" fmla="*/ 26 h 119"/>
                <a:gd name="T30" fmla="*/ 29 w 93"/>
                <a:gd name="T31" fmla="*/ 26 h 119"/>
                <a:gd name="T32" fmla="*/ 29 w 93"/>
                <a:gd name="T33" fmla="*/ 50 h 119"/>
                <a:gd name="T34" fmla="*/ 45 w 93"/>
                <a:gd name="T35" fmla="*/ 50 h 1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19">
                  <a:moveTo>
                    <a:pt x="59" y="119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5"/>
                    <a:pt x="78" y="61"/>
                  </a:cubicBezTo>
                  <a:cubicBezTo>
                    <a:pt x="75" y="64"/>
                    <a:pt x="73" y="66"/>
                    <a:pt x="68" y="69"/>
                  </a:cubicBezTo>
                  <a:cubicBezTo>
                    <a:pt x="93" y="119"/>
                    <a:pt x="93" y="119"/>
                    <a:pt x="93" y="119"/>
                  </a:cubicBezTo>
                  <a:lnTo>
                    <a:pt x="59" y="119"/>
                  </a:lnTo>
                  <a:close/>
                  <a:moveTo>
                    <a:pt x="45" y="50"/>
                  </a:moveTo>
                  <a:cubicBezTo>
                    <a:pt x="52" y="50"/>
                    <a:pt x="58" y="45"/>
                    <a:pt x="58" y="38"/>
                  </a:cubicBezTo>
                  <a:cubicBezTo>
                    <a:pt x="58" y="32"/>
                    <a:pt x="52" y="26"/>
                    <a:pt x="4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5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27" name="Freeform 13"/>
            <p:cNvSpPr>
              <a:spLocks noChangeAspect="1" noEditPoints="1"/>
            </p:cNvSpPr>
            <p:nvPr userDrawn="1"/>
          </p:nvSpPr>
          <p:spPr bwMode="auto">
            <a:xfrm>
              <a:off x="509" y="918"/>
              <a:ext cx="52" cy="57"/>
            </a:xfrm>
            <a:custGeom>
              <a:avLst/>
              <a:gdLst>
                <a:gd name="T0" fmla="*/ 38 w 53"/>
                <a:gd name="T1" fmla="*/ 58 h 58"/>
                <a:gd name="T2" fmla="*/ 35 w 53"/>
                <a:gd name="T3" fmla="*/ 49 h 58"/>
                <a:gd name="T4" fmla="*/ 18 w 53"/>
                <a:gd name="T5" fmla="*/ 49 h 58"/>
                <a:gd name="T6" fmla="*/ 15 w 53"/>
                <a:gd name="T7" fmla="*/ 58 h 58"/>
                <a:gd name="T8" fmla="*/ 0 w 53"/>
                <a:gd name="T9" fmla="*/ 58 h 58"/>
                <a:gd name="T10" fmla="*/ 21 w 53"/>
                <a:gd name="T11" fmla="*/ 0 h 58"/>
                <a:gd name="T12" fmla="*/ 32 w 53"/>
                <a:gd name="T13" fmla="*/ 0 h 58"/>
                <a:gd name="T14" fmla="*/ 53 w 53"/>
                <a:gd name="T15" fmla="*/ 58 h 58"/>
                <a:gd name="T16" fmla="*/ 38 w 53"/>
                <a:gd name="T17" fmla="*/ 58 h 58"/>
                <a:gd name="T18" fmla="*/ 27 w 53"/>
                <a:gd name="T19" fmla="*/ 22 h 58"/>
                <a:gd name="T20" fmla="*/ 22 w 53"/>
                <a:gd name="T21" fmla="*/ 38 h 58"/>
                <a:gd name="T22" fmla="*/ 32 w 53"/>
                <a:gd name="T23" fmla="*/ 38 h 58"/>
                <a:gd name="T24" fmla="*/ 27 w 53"/>
                <a:gd name="T25" fmla="*/ 2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8">
                  <a:moveTo>
                    <a:pt x="38" y="58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8"/>
                  </a:lnTo>
                  <a:lnTo>
                    <a:pt x="0" y="58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8"/>
                  </a:lnTo>
                  <a:lnTo>
                    <a:pt x="38" y="58"/>
                  </a:lnTo>
                  <a:close/>
                  <a:moveTo>
                    <a:pt x="27" y="22"/>
                  </a:moveTo>
                  <a:lnTo>
                    <a:pt x="22" y="38"/>
                  </a:lnTo>
                  <a:lnTo>
                    <a:pt x="32" y="38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28" name="Freeform 14"/>
            <p:cNvSpPr>
              <a:spLocks noChangeAspect="1"/>
            </p:cNvSpPr>
            <p:nvPr userDrawn="1"/>
          </p:nvSpPr>
          <p:spPr bwMode="auto">
            <a:xfrm>
              <a:off x="575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29" name="Freeform 15"/>
            <p:cNvSpPr>
              <a:spLocks noChangeAspect="1"/>
            </p:cNvSpPr>
            <p:nvPr userDrawn="1"/>
          </p:nvSpPr>
          <p:spPr bwMode="auto">
            <a:xfrm>
              <a:off x="641" y="918"/>
              <a:ext cx="41" cy="57"/>
            </a:xfrm>
            <a:custGeom>
              <a:avLst/>
              <a:gdLst>
                <a:gd name="T0" fmla="*/ 0 w 39"/>
                <a:gd name="T1" fmla="*/ 58 h 58"/>
                <a:gd name="T2" fmla="*/ 0 w 39"/>
                <a:gd name="T3" fmla="*/ 0 h 58"/>
                <a:gd name="T4" fmla="*/ 39 w 39"/>
                <a:gd name="T5" fmla="*/ 0 h 58"/>
                <a:gd name="T6" fmla="*/ 39 w 39"/>
                <a:gd name="T7" fmla="*/ 13 h 58"/>
                <a:gd name="T8" fmla="*/ 14 w 39"/>
                <a:gd name="T9" fmla="*/ 13 h 58"/>
                <a:gd name="T10" fmla="*/ 14 w 39"/>
                <a:gd name="T11" fmla="*/ 23 h 58"/>
                <a:gd name="T12" fmla="*/ 36 w 39"/>
                <a:gd name="T13" fmla="*/ 23 h 58"/>
                <a:gd name="T14" fmla="*/ 36 w 39"/>
                <a:gd name="T15" fmla="*/ 35 h 58"/>
                <a:gd name="T16" fmla="*/ 14 w 39"/>
                <a:gd name="T17" fmla="*/ 35 h 58"/>
                <a:gd name="T18" fmla="*/ 14 w 39"/>
                <a:gd name="T19" fmla="*/ 45 h 58"/>
                <a:gd name="T20" fmla="*/ 39 w 39"/>
                <a:gd name="T21" fmla="*/ 45 h 58"/>
                <a:gd name="T22" fmla="*/ 39 w 39"/>
                <a:gd name="T23" fmla="*/ 58 h 58"/>
                <a:gd name="T24" fmla="*/ 0 w 39"/>
                <a:gd name="T25" fmla="*/ 58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36" y="23"/>
                  </a:lnTo>
                  <a:lnTo>
                    <a:pt x="36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0" name="Freeform 16"/>
            <p:cNvSpPr>
              <a:spLocks noChangeAspect="1"/>
            </p:cNvSpPr>
            <p:nvPr userDrawn="1"/>
          </p:nvSpPr>
          <p:spPr bwMode="auto">
            <a:xfrm>
              <a:off x="705" y="918"/>
              <a:ext cx="43" cy="57"/>
            </a:xfrm>
            <a:custGeom>
              <a:avLst/>
              <a:gdLst>
                <a:gd name="T0" fmla="*/ 90 w 90"/>
                <a:gd name="T1" fmla="*/ 67 h 121"/>
                <a:gd name="T2" fmla="*/ 78 w 90"/>
                <a:gd name="T3" fmla="*/ 107 h 121"/>
                <a:gd name="T4" fmla="*/ 45 w 90"/>
                <a:gd name="T5" fmla="*/ 121 h 121"/>
                <a:gd name="T6" fmla="*/ 12 w 90"/>
                <a:gd name="T7" fmla="*/ 107 h 121"/>
                <a:gd name="T8" fmla="*/ 1 w 90"/>
                <a:gd name="T9" fmla="*/ 87 h 121"/>
                <a:gd name="T10" fmla="*/ 0 w 90"/>
                <a:gd name="T11" fmla="*/ 60 h 121"/>
                <a:gd name="T12" fmla="*/ 0 w 90"/>
                <a:gd name="T13" fmla="*/ 56 h 121"/>
                <a:gd name="T14" fmla="*/ 12 w 90"/>
                <a:gd name="T15" fmla="*/ 14 h 121"/>
                <a:gd name="T16" fmla="*/ 46 w 90"/>
                <a:gd name="T17" fmla="*/ 0 h 121"/>
                <a:gd name="T18" fmla="*/ 65 w 90"/>
                <a:gd name="T19" fmla="*/ 4 h 121"/>
                <a:gd name="T20" fmla="*/ 81 w 90"/>
                <a:gd name="T21" fmla="*/ 15 h 121"/>
                <a:gd name="T22" fmla="*/ 62 w 90"/>
                <a:gd name="T23" fmla="*/ 35 h 121"/>
                <a:gd name="T24" fmla="*/ 45 w 90"/>
                <a:gd name="T25" fmla="*/ 26 h 121"/>
                <a:gd name="T26" fmla="*/ 33 w 90"/>
                <a:gd name="T27" fmla="*/ 31 h 121"/>
                <a:gd name="T28" fmla="*/ 30 w 90"/>
                <a:gd name="T29" fmla="*/ 40 h 121"/>
                <a:gd name="T30" fmla="*/ 29 w 90"/>
                <a:gd name="T31" fmla="*/ 60 h 121"/>
                <a:gd name="T32" fmla="*/ 29 w 90"/>
                <a:gd name="T33" fmla="*/ 63 h 121"/>
                <a:gd name="T34" fmla="*/ 33 w 90"/>
                <a:gd name="T35" fmla="*/ 90 h 121"/>
                <a:gd name="T36" fmla="*/ 45 w 90"/>
                <a:gd name="T37" fmla="*/ 95 h 121"/>
                <a:gd name="T38" fmla="*/ 61 w 90"/>
                <a:gd name="T39" fmla="*/ 77 h 121"/>
                <a:gd name="T40" fmla="*/ 61 w 90"/>
                <a:gd name="T41" fmla="*/ 76 h 121"/>
                <a:gd name="T42" fmla="*/ 45 w 90"/>
                <a:gd name="T43" fmla="*/ 76 h 121"/>
                <a:gd name="T44" fmla="*/ 45 w 90"/>
                <a:gd name="T45" fmla="*/ 52 h 121"/>
                <a:gd name="T46" fmla="*/ 90 w 90"/>
                <a:gd name="T47" fmla="*/ 52 h 121"/>
                <a:gd name="T48" fmla="*/ 90 w 90"/>
                <a:gd name="T49" fmla="*/ 67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121">
                  <a:moveTo>
                    <a:pt x="90" y="67"/>
                  </a:moveTo>
                  <a:cubicBezTo>
                    <a:pt x="90" y="88"/>
                    <a:pt x="87" y="98"/>
                    <a:pt x="78" y="107"/>
                  </a:cubicBezTo>
                  <a:cubicBezTo>
                    <a:pt x="70" y="116"/>
                    <a:pt x="59" y="121"/>
                    <a:pt x="45" y="121"/>
                  </a:cubicBezTo>
                  <a:cubicBezTo>
                    <a:pt x="32" y="121"/>
                    <a:pt x="20" y="116"/>
                    <a:pt x="12" y="107"/>
                  </a:cubicBezTo>
                  <a:cubicBezTo>
                    <a:pt x="6" y="102"/>
                    <a:pt x="2" y="94"/>
                    <a:pt x="1" y="87"/>
                  </a:cubicBezTo>
                  <a:cubicBezTo>
                    <a:pt x="1" y="82"/>
                    <a:pt x="0" y="73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3"/>
                    <a:pt x="3" y="23"/>
                    <a:pt x="12" y="14"/>
                  </a:cubicBezTo>
                  <a:cubicBezTo>
                    <a:pt x="21" y="4"/>
                    <a:pt x="31" y="0"/>
                    <a:pt x="46" y="0"/>
                  </a:cubicBezTo>
                  <a:cubicBezTo>
                    <a:pt x="53" y="0"/>
                    <a:pt x="60" y="1"/>
                    <a:pt x="65" y="4"/>
                  </a:cubicBezTo>
                  <a:cubicBezTo>
                    <a:pt x="71" y="6"/>
                    <a:pt x="74" y="8"/>
                    <a:pt x="81" y="1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5" y="28"/>
                    <a:pt x="51" y="26"/>
                    <a:pt x="45" y="26"/>
                  </a:cubicBezTo>
                  <a:cubicBezTo>
                    <a:pt x="40" y="26"/>
                    <a:pt x="36" y="28"/>
                    <a:pt x="33" y="31"/>
                  </a:cubicBezTo>
                  <a:cubicBezTo>
                    <a:pt x="32" y="34"/>
                    <a:pt x="30" y="37"/>
                    <a:pt x="30" y="40"/>
                  </a:cubicBezTo>
                  <a:cubicBezTo>
                    <a:pt x="29" y="45"/>
                    <a:pt x="29" y="52"/>
                    <a:pt x="29" y="60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79"/>
                    <a:pt x="30" y="86"/>
                    <a:pt x="33" y="90"/>
                  </a:cubicBezTo>
                  <a:cubicBezTo>
                    <a:pt x="36" y="93"/>
                    <a:pt x="40" y="95"/>
                    <a:pt x="45" y="95"/>
                  </a:cubicBezTo>
                  <a:cubicBezTo>
                    <a:pt x="55" y="95"/>
                    <a:pt x="61" y="88"/>
                    <a:pt x="61" y="77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52"/>
                    <a:pt x="90" y="52"/>
                    <a:pt x="90" y="52"/>
                  </a:cubicBezTo>
                  <a:lnTo>
                    <a:pt x="9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1" name="Freeform 17"/>
            <p:cNvSpPr>
              <a:spLocks noChangeAspect="1"/>
            </p:cNvSpPr>
            <p:nvPr userDrawn="1"/>
          </p:nvSpPr>
          <p:spPr bwMode="auto">
            <a:xfrm>
              <a:off x="766" y="918"/>
              <a:ext cx="41" cy="57"/>
            </a:xfrm>
            <a:custGeom>
              <a:avLst/>
              <a:gdLst>
                <a:gd name="T0" fmla="*/ 32 w 49"/>
                <a:gd name="T1" fmla="*/ 34 h 58"/>
                <a:gd name="T2" fmla="*/ 32 w 49"/>
                <a:gd name="T3" fmla="*/ 58 h 58"/>
                <a:gd name="T4" fmla="*/ 18 w 49"/>
                <a:gd name="T5" fmla="*/ 58 h 58"/>
                <a:gd name="T6" fmla="*/ 18 w 49"/>
                <a:gd name="T7" fmla="*/ 34 h 58"/>
                <a:gd name="T8" fmla="*/ 0 w 49"/>
                <a:gd name="T9" fmla="*/ 0 h 58"/>
                <a:gd name="T10" fmla="*/ 16 w 49"/>
                <a:gd name="T11" fmla="*/ 0 h 58"/>
                <a:gd name="T12" fmla="*/ 25 w 49"/>
                <a:gd name="T13" fmla="*/ 21 h 58"/>
                <a:gd name="T14" fmla="*/ 34 w 49"/>
                <a:gd name="T15" fmla="*/ 0 h 58"/>
                <a:gd name="T16" fmla="*/ 49 w 49"/>
                <a:gd name="T17" fmla="*/ 0 h 58"/>
                <a:gd name="T18" fmla="*/ 32 w 49"/>
                <a:gd name="T19" fmla="*/ 3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58">
                  <a:moveTo>
                    <a:pt x="32" y="34"/>
                  </a:moveTo>
                  <a:lnTo>
                    <a:pt x="32" y="58"/>
                  </a:lnTo>
                  <a:lnTo>
                    <a:pt x="18" y="58"/>
                  </a:lnTo>
                  <a:lnTo>
                    <a:pt x="18" y="3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5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2" name="Freeform 18"/>
            <p:cNvSpPr>
              <a:spLocks noChangeAspect="1" noEditPoints="1"/>
            </p:cNvSpPr>
            <p:nvPr userDrawn="1"/>
          </p:nvSpPr>
          <p:spPr bwMode="auto">
            <a:xfrm>
              <a:off x="315" y="1079"/>
              <a:ext cx="41" cy="57"/>
            </a:xfrm>
            <a:custGeom>
              <a:avLst/>
              <a:gdLst>
                <a:gd name="T0" fmla="*/ 47 w 87"/>
                <a:gd name="T1" fmla="*/ 0 h 118"/>
                <a:gd name="T2" fmla="*/ 87 w 87"/>
                <a:gd name="T3" fmla="*/ 38 h 118"/>
                <a:gd name="T4" fmla="*/ 47 w 87"/>
                <a:gd name="T5" fmla="*/ 76 h 118"/>
                <a:gd name="T6" fmla="*/ 29 w 87"/>
                <a:gd name="T7" fmla="*/ 76 h 118"/>
                <a:gd name="T8" fmla="*/ 29 w 87"/>
                <a:gd name="T9" fmla="*/ 118 h 118"/>
                <a:gd name="T10" fmla="*/ 0 w 87"/>
                <a:gd name="T11" fmla="*/ 118 h 118"/>
                <a:gd name="T12" fmla="*/ 0 w 87"/>
                <a:gd name="T13" fmla="*/ 0 h 118"/>
                <a:gd name="T14" fmla="*/ 47 w 87"/>
                <a:gd name="T15" fmla="*/ 0 h 118"/>
                <a:gd name="T16" fmla="*/ 46 w 87"/>
                <a:gd name="T17" fmla="*/ 50 h 118"/>
                <a:gd name="T18" fmla="*/ 58 w 87"/>
                <a:gd name="T19" fmla="*/ 38 h 118"/>
                <a:gd name="T20" fmla="*/ 46 w 87"/>
                <a:gd name="T21" fmla="*/ 26 h 118"/>
                <a:gd name="T22" fmla="*/ 29 w 87"/>
                <a:gd name="T23" fmla="*/ 26 h 118"/>
                <a:gd name="T24" fmla="*/ 29 w 87"/>
                <a:gd name="T25" fmla="*/ 50 h 118"/>
                <a:gd name="T26" fmla="*/ 46 w 87"/>
                <a:gd name="T27" fmla="*/ 5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" h="118">
                  <a:moveTo>
                    <a:pt x="47" y="0"/>
                  </a:moveTo>
                  <a:cubicBezTo>
                    <a:pt x="71" y="0"/>
                    <a:pt x="87" y="16"/>
                    <a:pt x="87" y="38"/>
                  </a:cubicBezTo>
                  <a:cubicBezTo>
                    <a:pt x="87" y="60"/>
                    <a:pt x="71" y="76"/>
                    <a:pt x="47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" y="0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3" name="Freeform 19"/>
            <p:cNvSpPr>
              <a:spLocks noChangeAspect="1" noEditPoints="1"/>
            </p:cNvSpPr>
            <p:nvPr userDrawn="1"/>
          </p:nvSpPr>
          <p:spPr bwMode="auto">
            <a:xfrm>
              <a:off x="371" y="1079"/>
              <a:ext cx="53" cy="57"/>
            </a:xfrm>
            <a:custGeom>
              <a:avLst/>
              <a:gdLst>
                <a:gd name="T0" fmla="*/ 38 w 53"/>
                <a:gd name="T1" fmla="*/ 57 h 57"/>
                <a:gd name="T2" fmla="*/ 35 w 53"/>
                <a:gd name="T3" fmla="*/ 49 h 57"/>
                <a:gd name="T4" fmla="*/ 18 w 53"/>
                <a:gd name="T5" fmla="*/ 49 h 57"/>
                <a:gd name="T6" fmla="*/ 15 w 53"/>
                <a:gd name="T7" fmla="*/ 57 h 57"/>
                <a:gd name="T8" fmla="*/ 0 w 53"/>
                <a:gd name="T9" fmla="*/ 57 h 57"/>
                <a:gd name="T10" fmla="*/ 21 w 53"/>
                <a:gd name="T11" fmla="*/ 0 h 57"/>
                <a:gd name="T12" fmla="*/ 32 w 53"/>
                <a:gd name="T13" fmla="*/ 0 h 57"/>
                <a:gd name="T14" fmla="*/ 53 w 53"/>
                <a:gd name="T15" fmla="*/ 57 h 57"/>
                <a:gd name="T16" fmla="*/ 38 w 53"/>
                <a:gd name="T17" fmla="*/ 57 h 57"/>
                <a:gd name="T18" fmla="*/ 27 w 53"/>
                <a:gd name="T19" fmla="*/ 22 h 57"/>
                <a:gd name="T20" fmla="*/ 22 w 53"/>
                <a:gd name="T21" fmla="*/ 37 h 57"/>
                <a:gd name="T22" fmla="*/ 32 w 53"/>
                <a:gd name="T23" fmla="*/ 37 h 57"/>
                <a:gd name="T24" fmla="*/ 27 w 53"/>
                <a:gd name="T25" fmla="*/ 22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7">
                  <a:moveTo>
                    <a:pt x="38" y="57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7"/>
                  </a:lnTo>
                  <a:lnTo>
                    <a:pt x="38" y="57"/>
                  </a:lnTo>
                  <a:close/>
                  <a:moveTo>
                    <a:pt x="27" y="22"/>
                  </a:moveTo>
                  <a:lnTo>
                    <a:pt x="22" y="37"/>
                  </a:lnTo>
                  <a:lnTo>
                    <a:pt x="32" y="37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4" name="Freeform 20"/>
            <p:cNvSpPr>
              <a:spLocks noChangeAspect="1" noEditPoints="1"/>
            </p:cNvSpPr>
            <p:nvPr userDrawn="1"/>
          </p:nvSpPr>
          <p:spPr bwMode="auto">
            <a:xfrm>
              <a:off x="446" y="1079"/>
              <a:ext cx="44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5" y="54"/>
                    <a:pt x="79" y="61"/>
                  </a:cubicBezTo>
                  <a:cubicBezTo>
                    <a:pt x="76" y="64"/>
                    <a:pt x="74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5" name="Freeform 21"/>
            <p:cNvSpPr>
              <a:spLocks noChangeAspect="1"/>
            </p:cNvSpPr>
            <p:nvPr userDrawn="1"/>
          </p:nvSpPr>
          <p:spPr bwMode="auto">
            <a:xfrm>
              <a:off x="511" y="1079"/>
              <a:ext cx="41" cy="57"/>
            </a:xfrm>
            <a:custGeom>
              <a:avLst/>
              <a:gdLst>
                <a:gd name="T0" fmla="*/ 28 w 42"/>
                <a:gd name="T1" fmla="*/ 13 h 57"/>
                <a:gd name="T2" fmla="*/ 28 w 42"/>
                <a:gd name="T3" fmla="*/ 57 h 57"/>
                <a:gd name="T4" fmla="*/ 14 w 42"/>
                <a:gd name="T5" fmla="*/ 57 h 57"/>
                <a:gd name="T6" fmla="*/ 14 w 42"/>
                <a:gd name="T7" fmla="*/ 13 h 57"/>
                <a:gd name="T8" fmla="*/ 0 w 42"/>
                <a:gd name="T9" fmla="*/ 13 h 57"/>
                <a:gd name="T10" fmla="*/ 0 w 42"/>
                <a:gd name="T11" fmla="*/ 0 h 57"/>
                <a:gd name="T12" fmla="*/ 42 w 42"/>
                <a:gd name="T13" fmla="*/ 0 h 57"/>
                <a:gd name="T14" fmla="*/ 42 w 42"/>
                <a:gd name="T15" fmla="*/ 13 h 57"/>
                <a:gd name="T16" fmla="*/ 28 w 42"/>
                <a:gd name="T17" fmla="*/ 13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7">
                  <a:moveTo>
                    <a:pt x="28" y="13"/>
                  </a:moveTo>
                  <a:lnTo>
                    <a:pt x="28" y="57"/>
                  </a:lnTo>
                  <a:lnTo>
                    <a:pt x="14" y="57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6" name="Freeform 22"/>
            <p:cNvSpPr>
              <a:spLocks noChangeAspect="1"/>
            </p:cNvSpPr>
            <p:nvPr userDrawn="1"/>
          </p:nvSpPr>
          <p:spPr bwMode="auto">
            <a:xfrm>
              <a:off x="577" y="1079"/>
              <a:ext cx="41" cy="57"/>
            </a:xfrm>
            <a:custGeom>
              <a:avLst/>
              <a:gdLst>
                <a:gd name="T0" fmla="*/ 32 w 45"/>
                <a:gd name="T1" fmla="*/ 57 h 57"/>
                <a:gd name="T2" fmla="*/ 14 w 45"/>
                <a:gd name="T3" fmla="*/ 29 h 57"/>
                <a:gd name="T4" fmla="*/ 14 w 45"/>
                <a:gd name="T5" fmla="*/ 57 h 57"/>
                <a:gd name="T6" fmla="*/ 0 w 45"/>
                <a:gd name="T7" fmla="*/ 57 h 57"/>
                <a:gd name="T8" fmla="*/ 0 w 45"/>
                <a:gd name="T9" fmla="*/ 0 h 57"/>
                <a:gd name="T10" fmla="*/ 12 w 45"/>
                <a:gd name="T11" fmla="*/ 0 h 57"/>
                <a:gd name="T12" fmla="*/ 30 w 45"/>
                <a:gd name="T13" fmla="*/ 29 h 57"/>
                <a:gd name="T14" fmla="*/ 30 w 45"/>
                <a:gd name="T15" fmla="*/ 0 h 57"/>
                <a:gd name="T16" fmla="*/ 45 w 45"/>
                <a:gd name="T17" fmla="*/ 0 h 57"/>
                <a:gd name="T18" fmla="*/ 45 w 45"/>
                <a:gd name="T19" fmla="*/ 57 h 57"/>
                <a:gd name="T20" fmla="*/ 32 w 45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57">
                  <a:moveTo>
                    <a:pt x="32" y="57"/>
                  </a:moveTo>
                  <a:lnTo>
                    <a:pt x="14" y="29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0" y="2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7" name="Freeform 23"/>
            <p:cNvSpPr>
              <a:spLocks noChangeAspect="1"/>
            </p:cNvSpPr>
            <p:nvPr userDrawn="1"/>
          </p:nvSpPr>
          <p:spPr bwMode="auto">
            <a:xfrm>
              <a:off x="649" y="1079"/>
              <a:ext cx="41" cy="57"/>
            </a:xfrm>
            <a:custGeom>
              <a:avLst/>
              <a:gdLst>
                <a:gd name="T0" fmla="*/ 0 w 39"/>
                <a:gd name="T1" fmla="*/ 57 h 57"/>
                <a:gd name="T2" fmla="*/ 0 w 39"/>
                <a:gd name="T3" fmla="*/ 0 h 57"/>
                <a:gd name="T4" fmla="*/ 39 w 39"/>
                <a:gd name="T5" fmla="*/ 0 h 57"/>
                <a:gd name="T6" fmla="*/ 39 w 39"/>
                <a:gd name="T7" fmla="*/ 13 h 57"/>
                <a:gd name="T8" fmla="*/ 14 w 39"/>
                <a:gd name="T9" fmla="*/ 13 h 57"/>
                <a:gd name="T10" fmla="*/ 14 w 39"/>
                <a:gd name="T11" fmla="*/ 22 h 57"/>
                <a:gd name="T12" fmla="*/ 35 w 39"/>
                <a:gd name="T13" fmla="*/ 22 h 57"/>
                <a:gd name="T14" fmla="*/ 35 w 39"/>
                <a:gd name="T15" fmla="*/ 35 h 57"/>
                <a:gd name="T16" fmla="*/ 14 w 39"/>
                <a:gd name="T17" fmla="*/ 35 h 57"/>
                <a:gd name="T18" fmla="*/ 14 w 39"/>
                <a:gd name="T19" fmla="*/ 45 h 57"/>
                <a:gd name="T20" fmla="*/ 39 w 39"/>
                <a:gd name="T21" fmla="*/ 45 h 57"/>
                <a:gd name="T22" fmla="*/ 39 w 39"/>
                <a:gd name="T23" fmla="*/ 57 h 57"/>
                <a:gd name="T24" fmla="*/ 0 w 3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0" y="57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35" y="22"/>
                  </a:lnTo>
                  <a:lnTo>
                    <a:pt x="35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8" name="Freeform 24"/>
            <p:cNvSpPr>
              <a:spLocks noChangeAspect="1" noEditPoints="1"/>
            </p:cNvSpPr>
            <p:nvPr userDrawn="1"/>
          </p:nvSpPr>
          <p:spPr bwMode="auto">
            <a:xfrm>
              <a:off x="714" y="1079"/>
              <a:ext cx="41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4"/>
                    <a:pt x="79" y="61"/>
                  </a:cubicBezTo>
                  <a:cubicBezTo>
                    <a:pt x="76" y="64"/>
                    <a:pt x="73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  <p:sp>
          <p:nvSpPr>
            <p:cNvPr id="39" name="Freeform 25"/>
            <p:cNvSpPr>
              <a:spLocks noChangeAspect="1"/>
            </p:cNvSpPr>
            <p:nvPr userDrawn="1"/>
          </p:nvSpPr>
          <p:spPr bwMode="auto">
            <a:xfrm>
              <a:off x="776" y="1079"/>
              <a:ext cx="44" cy="58"/>
            </a:xfrm>
            <a:custGeom>
              <a:avLst/>
              <a:gdLst>
                <a:gd name="T0" fmla="*/ 64 w 91"/>
                <a:gd name="T1" fmla="*/ 27 h 120"/>
                <a:gd name="T2" fmla="*/ 51 w 91"/>
                <a:gd name="T3" fmla="*/ 25 h 120"/>
                <a:gd name="T4" fmla="*/ 34 w 91"/>
                <a:gd name="T5" fmla="*/ 36 h 120"/>
                <a:gd name="T6" fmla="*/ 45 w 91"/>
                <a:gd name="T7" fmla="*/ 45 h 120"/>
                <a:gd name="T8" fmla="*/ 59 w 91"/>
                <a:gd name="T9" fmla="*/ 47 h 120"/>
                <a:gd name="T10" fmla="*/ 91 w 91"/>
                <a:gd name="T11" fmla="*/ 82 h 120"/>
                <a:gd name="T12" fmla="*/ 43 w 91"/>
                <a:gd name="T13" fmla="*/ 120 h 120"/>
                <a:gd name="T14" fmla="*/ 16 w 91"/>
                <a:gd name="T15" fmla="*/ 115 h 120"/>
                <a:gd name="T16" fmla="*/ 0 w 91"/>
                <a:gd name="T17" fmla="*/ 104 h 120"/>
                <a:gd name="T18" fmla="*/ 19 w 91"/>
                <a:gd name="T19" fmla="*/ 86 h 120"/>
                <a:gd name="T20" fmla="*/ 27 w 91"/>
                <a:gd name="T21" fmla="*/ 91 h 120"/>
                <a:gd name="T22" fmla="*/ 45 w 91"/>
                <a:gd name="T23" fmla="*/ 94 h 120"/>
                <a:gd name="T24" fmla="*/ 62 w 91"/>
                <a:gd name="T25" fmla="*/ 83 h 120"/>
                <a:gd name="T26" fmla="*/ 52 w 91"/>
                <a:gd name="T27" fmla="*/ 73 h 120"/>
                <a:gd name="T28" fmla="*/ 38 w 91"/>
                <a:gd name="T29" fmla="*/ 71 h 120"/>
                <a:gd name="T30" fmla="*/ 6 w 91"/>
                <a:gd name="T31" fmla="*/ 38 h 120"/>
                <a:gd name="T32" fmla="*/ 51 w 91"/>
                <a:gd name="T33" fmla="*/ 0 h 120"/>
                <a:gd name="T34" fmla="*/ 75 w 91"/>
                <a:gd name="T35" fmla="*/ 4 h 120"/>
                <a:gd name="T36" fmla="*/ 89 w 91"/>
                <a:gd name="T37" fmla="*/ 14 h 120"/>
                <a:gd name="T38" fmla="*/ 71 w 91"/>
                <a:gd name="T39" fmla="*/ 32 h 120"/>
                <a:gd name="T40" fmla="*/ 64 w 91"/>
                <a:gd name="T41" fmla="*/ 27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0">
                  <a:moveTo>
                    <a:pt x="64" y="27"/>
                  </a:moveTo>
                  <a:cubicBezTo>
                    <a:pt x="60" y="26"/>
                    <a:pt x="56" y="25"/>
                    <a:pt x="51" y="25"/>
                  </a:cubicBezTo>
                  <a:cubicBezTo>
                    <a:pt x="40" y="25"/>
                    <a:pt x="34" y="29"/>
                    <a:pt x="34" y="36"/>
                  </a:cubicBezTo>
                  <a:cubicBezTo>
                    <a:pt x="34" y="41"/>
                    <a:pt x="38" y="44"/>
                    <a:pt x="45" y="45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81" y="50"/>
                    <a:pt x="91" y="61"/>
                    <a:pt x="91" y="82"/>
                  </a:cubicBezTo>
                  <a:cubicBezTo>
                    <a:pt x="91" y="106"/>
                    <a:pt x="73" y="120"/>
                    <a:pt x="43" y="120"/>
                  </a:cubicBezTo>
                  <a:cubicBezTo>
                    <a:pt x="33" y="120"/>
                    <a:pt x="24" y="118"/>
                    <a:pt x="16" y="115"/>
                  </a:cubicBezTo>
                  <a:cubicBezTo>
                    <a:pt x="10" y="113"/>
                    <a:pt x="7" y="111"/>
                    <a:pt x="0" y="10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4" y="89"/>
                    <a:pt x="27" y="91"/>
                  </a:cubicBezTo>
                  <a:cubicBezTo>
                    <a:pt x="32" y="93"/>
                    <a:pt x="38" y="94"/>
                    <a:pt x="45" y="94"/>
                  </a:cubicBezTo>
                  <a:cubicBezTo>
                    <a:pt x="57" y="94"/>
                    <a:pt x="62" y="90"/>
                    <a:pt x="62" y="83"/>
                  </a:cubicBezTo>
                  <a:cubicBezTo>
                    <a:pt x="62" y="77"/>
                    <a:pt x="59" y="74"/>
                    <a:pt x="52" y="7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17" y="68"/>
                    <a:pt x="6" y="57"/>
                    <a:pt x="6" y="38"/>
                  </a:cubicBezTo>
                  <a:cubicBezTo>
                    <a:pt x="6" y="14"/>
                    <a:pt x="23" y="0"/>
                    <a:pt x="51" y="0"/>
                  </a:cubicBezTo>
                  <a:cubicBezTo>
                    <a:pt x="59" y="0"/>
                    <a:pt x="68" y="1"/>
                    <a:pt x="75" y="4"/>
                  </a:cubicBezTo>
                  <a:cubicBezTo>
                    <a:pt x="80" y="6"/>
                    <a:pt x="83" y="8"/>
                    <a:pt x="89" y="1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29"/>
                    <a:pt x="66" y="28"/>
                    <a:pt x="64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/>
                <a:cs typeface="Arial" charset="0"/>
              </a:endParaRPr>
            </a:p>
          </p:txBody>
        </p:sp>
      </p:grpSp>
      <p:sp>
        <p:nvSpPr>
          <p:cNvPr id="40" name="Text Box 37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71437" y="6696438"/>
            <a:ext cx="72000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defTabSz="914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7A1600"/>
                </a:solidFill>
                <a:latin typeface="Arial"/>
                <a:cs typeface="Arial" charset="0"/>
              </a:rPr>
              <a:t>[a]</a:t>
            </a:r>
            <a:r>
              <a:rPr lang="ru-RU" sz="800" dirty="0">
                <a:solidFill>
                  <a:srgbClr val="5F6062"/>
                </a:solidFill>
                <a:latin typeface="Arial"/>
                <a:cs typeface="Arial" charset="0"/>
              </a:rPr>
              <a:t> Россия, 11</a:t>
            </a:r>
            <a:r>
              <a:rPr lang="en-US" sz="800" dirty="0">
                <a:solidFill>
                  <a:srgbClr val="5F6062"/>
                </a:solidFill>
                <a:latin typeface="Arial"/>
                <a:cs typeface="Arial" charset="0"/>
              </a:rPr>
              <a:t>50</a:t>
            </a:r>
            <a:r>
              <a:rPr lang="ru-RU" sz="800" dirty="0">
                <a:solidFill>
                  <a:srgbClr val="5F6062"/>
                </a:solidFill>
                <a:latin typeface="Arial"/>
                <a:cs typeface="Arial" charset="0"/>
              </a:rPr>
              <a:t>54, Москва, Космодамианская наб., д. 52, стр. </a:t>
            </a:r>
            <a:r>
              <a:rPr lang="en-US" sz="800" dirty="0">
                <a:solidFill>
                  <a:srgbClr val="5F6062"/>
                </a:solidFill>
                <a:latin typeface="Arial"/>
                <a:cs typeface="Arial" charset="0"/>
              </a:rPr>
              <a:t>2</a:t>
            </a:r>
            <a:r>
              <a:rPr lang="ru-RU" sz="800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ru-RU" sz="800" dirty="0">
                <a:solidFill>
                  <a:srgbClr val="FFFFFF"/>
                </a:solidFill>
                <a:latin typeface="Arial"/>
                <a:cs typeface="Arial"/>
              </a:rPr>
              <a:t>¡¡¡</a:t>
            </a:r>
            <a:r>
              <a:rPr lang="ru-RU" sz="800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en-US" sz="800" b="1" dirty="0">
                <a:solidFill>
                  <a:srgbClr val="7A1600"/>
                </a:solidFill>
                <a:latin typeface="Arial"/>
                <a:cs typeface="Arial" charset="0"/>
              </a:rPr>
              <a:t>[</a:t>
            </a:r>
            <a:r>
              <a:rPr lang="ru-RU" sz="800" b="1" dirty="0">
                <a:solidFill>
                  <a:srgbClr val="7A1600"/>
                </a:solidFill>
                <a:latin typeface="Arial"/>
                <a:cs typeface="Arial" charset="0"/>
              </a:rPr>
              <a:t>т]</a:t>
            </a:r>
            <a:r>
              <a:rPr lang="ru-RU" sz="800" dirty="0">
                <a:solidFill>
                  <a:srgbClr val="5F6062"/>
                </a:solidFill>
                <a:latin typeface="Arial"/>
                <a:cs typeface="Arial" charset="0"/>
              </a:rPr>
              <a:t> +7</a:t>
            </a:r>
            <a:r>
              <a:rPr lang="en-US" sz="800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latin typeface="Arial"/>
                <a:cs typeface="Arial" charset="0"/>
              </a:rPr>
              <a:t>(495) 730-77-47</a:t>
            </a:r>
            <a:r>
              <a:rPr lang="en-US" sz="800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ru-RU" sz="800" dirty="0">
                <a:solidFill>
                  <a:srgbClr val="FFFFFF"/>
                </a:solidFill>
                <a:latin typeface="Arial"/>
                <a:cs typeface="Arial"/>
              </a:rPr>
              <a:t>¡¡¡</a:t>
            </a:r>
            <a:r>
              <a:rPr lang="en-US" sz="800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en-US" sz="800" b="1" dirty="0">
                <a:solidFill>
                  <a:srgbClr val="7A1600"/>
                </a:solidFill>
                <a:latin typeface="Arial"/>
                <a:cs typeface="Arial" charset="0"/>
              </a:rPr>
              <a:t>[</a:t>
            </a:r>
            <a:r>
              <a:rPr lang="ru-RU" sz="800" b="1" dirty="0">
                <a:solidFill>
                  <a:srgbClr val="7A1600"/>
                </a:solidFill>
                <a:latin typeface="Arial"/>
                <a:cs typeface="Arial" charset="0"/>
              </a:rPr>
              <a:t>ф]</a:t>
            </a:r>
            <a:r>
              <a:rPr lang="en-US" sz="800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latin typeface="Arial"/>
                <a:cs typeface="Arial" charset="0"/>
              </a:rPr>
              <a:t>+7</a:t>
            </a:r>
            <a:r>
              <a:rPr lang="en-US" sz="800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latin typeface="Arial"/>
                <a:cs typeface="Arial" charset="0"/>
              </a:rPr>
              <a:t>(495) 644-38-27</a:t>
            </a:r>
            <a:r>
              <a:rPr lang="en-US" sz="800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ru-RU" sz="800" dirty="0">
                <a:solidFill>
                  <a:srgbClr val="FFFFFF"/>
                </a:solidFill>
                <a:latin typeface="Arial"/>
                <a:cs typeface="Arial"/>
              </a:rPr>
              <a:t>¡¡¡</a:t>
            </a:r>
            <a:r>
              <a:rPr lang="en-US" sz="800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ru-RU" sz="800" b="1" dirty="0">
                <a:solidFill>
                  <a:srgbClr val="7A1600"/>
                </a:solidFill>
                <a:latin typeface="Arial"/>
                <a:cs typeface="Arial" charset="0"/>
              </a:rPr>
              <a:t>[э]</a:t>
            </a:r>
            <a:r>
              <a:rPr lang="ru-RU" sz="800" b="1" dirty="0">
                <a:solidFill>
                  <a:srgbClr val="5F6062"/>
                </a:solidFill>
                <a:latin typeface="Arial"/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latin typeface="Arial"/>
                <a:cs typeface="Arial" charset="0"/>
              </a:rPr>
              <a:t>inbox@strategy.ru</a:t>
            </a:r>
          </a:p>
        </p:txBody>
      </p:sp>
    </p:spTree>
    <p:extLst>
      <p:ext uri="{BB962C8B-B14F-4D97-AF65-F5344CB8AC3E}">
        <p14:creationId xmlns:p14="http://schemas.microsoft.com/office/powerpoint/2010/main" val="653449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12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7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11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88" indent="0">
              <a:buNone/>
              <a:defRPr sz="1800" b="1"/>
            </a:lvl3pPr>
            <a:lvl4pPr marL="1371282" indent="0">
              <a:buNone/>
              <a:defRPr sz="1600" b="1"/>
            </a:lvl4pPr>
            <a:lvl5pPr marL="1828376" indent="0">
              <a:buNone/>
              <a:defRPr sz="1600" b="1"/>
            </a:lvl5pPr>
            <a:lvl6pPr marL="2285472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658" indent="0">
              <a:buNone/>
              <a:defRPr sz="1600" b="1"/>
            </a:lvl8pPr>
            <a:lvl9pPr marL="36567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88" indent="0">
              <a:buNone/>
              <a:defRPr sz="1800" b="1"/>
            </a:lvl3pPr>
            <a:lvl4pPr marL="1371282" indent="0">
              <a:buNone/>
              <a:defRPr sz="1600" b="1"/>
            </a:lvl4pPr>
            <a:lvl5pPr marL="1828376" indent="0">
              <a:buNone/>
              <a:defRPr sz="1600" b="1"/>
            </a:lvl5pPr>
            <a:lvl6pPr marL="2285472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658" indent="0">
              <a:buNone/>
              <a:defRPr sz="1600" b="1"/>
            </a:lvl8pPr>
            <a:lvl9pPr marL="36567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88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23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38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88" indent="0">
              <a:buNone/>
              <a:defRPr sz="1000"/>
            </a:lvl3pPr>
            <a:lvl4pPr marL="1371282" indent="0">
              <a:buNone/>
              <a:defRPr sz="900"/>
            </a:lvl4pPr>
            <a:lvl5pPr marL="1828376" indent="0">
              <a:buNone/>
              <a:defRPr sz="900"/>
            </a:lvl5pPr>
            <a:lvl6pPr marL="2285472" indent="0">
              <a:buNone/>
              <a:defRPr sz="900"/>
            </a:lvl6pPr>
            <a:lvl7pPr marL="2742565" indent="0">
              <a:buNone/>
              <a:defRPr sz="900"/>
            </a:lvl7pPr>
            <a:lvl8pPr marL="3199658" indent="0">
              <a:buNone/>
              <a:defRPr sz="900"/>
            </a:lvl8pPr>
            <a:lvl9pPr marL="36567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1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88" indent="0">
              <a:buNone/>
              <a:defRPr sz="2400"/>
            </a:lvl3pPr>
            <a:lvl4pPr marL="1371282" indent="0">
              <a:buNone/>
              <a:defRPr sz="2000"/>
            </a:lvl4pPr>
            <a:lvl5pPr marL="1828376" indent="0">
              <a:buNone/>
              <a:defRPr sz="2000"/>
            </a:lvl5pPr>
            <a:lvl6pPr marL="2285472" indent="0">
              <a:buNone/>
              <a:defRPr sz="2000"/>
            </a:lvl6pPr>
            <a:lvl7pPr marL="2742565" indent="0">
              <a:buNone/>
              <a:defRPr sz="2000"/>
            </a:lvl7pPr>
            <a:lvl8pPr marL="3199658" indent="0">
              <a:buNone/>
              <a:defRPr sz="2000"/>
            </a:lvl8pPr>
            <a:lvl9pPr marL="365675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88" indent="0">
              <a:buNone/>
              <a:defRPr sz="1000"/>
            </a:lvl3pPr>
            <a:lvl4pPr marL="1371282" indent="0">
              <a:buNone/>
              <a:defRPr sz="900"/>
            </a:lvl4pPr>
            <a:lvl5pPr marL="1828376" indent="0">
              <a:buNone/>
              <a:defRPr sz="900"/>
            </a:lvl5pPr>
            <a:lvl6pPr marL="2285472" indent="0">
              <a:buNone/>
              <a:defRPr sz="900"/>
            </a:lvl6pPr>
            <a:lvl7pPr marL="2742565" indent="0">
              <a:buNone/>
              <a:defRPr sz="900"/>
            </a:lvl7pPr>
            <a:lvl8pPr marL="3199658" indent="0">
              <a:buNone/>
              <a:defRPr sz="900"/>
            </a:lvl8pPr>
            <a:lvl9pPr marL="36567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33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309608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75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>
            <a:spLocks noChangeShapeType="1"/>
          </p:cNvSpPr>
          <p:nvPr/>
        </p:nvSpPr>
        <p:spPr bwMode="auto">
          <a:xfrm>
            <a:off x="2" y="6597650"/>
            <a:ext cx="6011863" cy="0"/>
          </a:xfrm>
          <a:prstGeom prst="line">
            <a:avLst/>
          </a:prstGeom>
          <a:noFill/>
          <a:ln w="63500">
            <a:solidFill>
              <a:srgbClr val="007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09" tIns="45710" rIns="45709" bIns="45710"/>
          <a:lstStyle/>
          <a:p>
            <a:pPr defTabSz="914188"/>
            <a:endParaRPr lang="ru-RU"/>
          </a:p>
        </p:txBody>
      </p:sp>
      <p:sp>
        <p:nvSpPr>
          <p:cNvPr id="5" name="Shape 46"/>
          <p:cNvSpPr>
            <a:spLocks noChangeArrowheads="1"/>
          </p:cNvSpPr>
          <p:nvPr/>
        </p:nvSpPr>
        <p:spPr bwMode="auto">
          <a:xfrm>
            <a:off x="2051050" y="6597652"/>
            <a:ext cx="5976938" cy="27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09" tIns="45710" rIns="45709" bIns="45710">
            <a:spAutoFit/>
          </a:bodyPr>
          <a:lstStyle/>
          <a:p>
            <a:pPr algn="ctr" defTabSz="914188" hangingPunct="0"/>
            <a:r>
              <a:rPr lang="ru-RU" altLang="ru-RU" sz="1200">
                <a:solidFill>
                  <a:srgbClr val="898989"/>
                </a:solidFill>
              </a:rPr>
              <a:t>Правительство Самарской области</a:t>
            </a:r>
          </a:p>
        </p:txBody>
      </p:sp>
      <p:sp>
        <p:nvSpPr>
          <p:cNvPr id="6" name="Shape 47"/>
          <p:cNvSpPr>
            <a:spLocks noChangeShapeType="1"/>
          </p:cNvSpPr>
          <p:nvPr/>
        </p:nvSpPr>
        <p:spPr bwMode="auto">
          <a:xfrm>
            <a:off x="6011865" y="6597650"/>
            <a:ext cx="31321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09" tIns="45710" rIns="45709" bIns="45710"/>
          <a:lstStyle/>
          <a:p>
            <a:pPr defTabSz="914188"/>
            <a:endParaRPr lang="ru-RU"/>
          </a:p>
        </p:txBody>
      </p:sp>
      <p:sp>
        <p:nvSpPr>
          <p:cNvPr id="7" name="Shape 48"/>
          <p:cNvSpPr>
            <a:spLocks noChangeArrowheads="1"/>
          </p:cNvSpPr>
          <p:nvPr/>
        </p:nvSpPr>
        <p:spPr bwMode="auto">
          <a:xfrm>
            <a:off x="0" y="-26986"/>
            <a:ext cx="9144000" cy="763588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09" tIns="45710" rIns="45709" bIns="45710" anchor="ctr"/>
          <a:lstStyle>
            <a:lvl1pPr indent="449263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defTabSz="914188">
              <a:defRPr/>
            </a:pPr>
            <a:endParaRPr lang="ru-RU" altLang="ru-RU" sz="4400">
              <a:solidFill>
                <a:srgbClr val="FFFFFF"/>
              </a:solidFill>
            </a:endParaRPr>
          </a:p>
        </p:txBody>
      </p:sp>
      <p:pic>
        <p:nvPicPr>
          <p:cNvPr id="8" name="image1.tif" descr="самара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4452"/>
            <a:ext cx="5762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187626" y="-27382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" name="Shape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326E-BC82-442E-9EDA-F587EB72490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8436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7002345" y="6381752"/>
            <a:ext cx="2133601" cy="28708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2.g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8420" y="6208643"/>
            <a:ext cx="664965" cy="6333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1919785" y="6504975"/>
            <a:ext cx="5768288" cy="27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09" tIns="45710" rIns="45709" bIns="45710">
            <a:spAutoFit/>
          </a:bodyPr>
          <a:lstStyle/>
          <a:p>
            <a:pPr defTabSz="914188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66"/>
                </a:solidFill>
                <a:latin typeface="Calibri"/>
              </a:rPr>
              <a:t>Министерство социально-демографической и семейной политики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843176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250825" y="1260002"/>
            <a:ext cx="8640000" cy="5040312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345381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972000" y="1692000"/>
            <a:ext cx="7200000" cy="43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2"/>
            <p:custDataLst>
              <p:tags r:id="rId6"/>
            </p:custDataLst>
          </p:nvPr>
        </p:nvSpPr>
        <p:spPr>
          <a:xfrm>
            <a:off x="1332000" y="1260002"/>
            <a:ext cx="6480000" cy="5040312"/>
          </a:xfrm>
        </p:spPr>
        <p:txBody>
          <a:bodyPr/>
          <a:lstStyle>
            <a:lvl1pPr>
              <a:spcBef>
                <a:spcPts val="1800"/>
              </a:spcBef>
              <a:defRPr sz="1600"/>
            </a:lvl1pPr>
            <a:lvl2pPr marL="0" indent="0">
              <a:spcBef>
                <a:spcPts val="1800"/>
              </a:spcBef>
              <a:buNone/>
              <a:defRPr sz="1600" b="1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318150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250829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4716466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4716463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110819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блока с вывод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5020555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250829" y="1692512"/>
            <a:ext cx="2881015" cy="4608000"/>
          </a:xfrm>
          <a:ln w="3175" cmpd="sng">
            <a:noFill/>
          </a:ln>
        </p:spPr>
        <p:txBody>
          <a:bodyPr anchor="ctr"/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3419875" y="1692512"/>
            <a:ext cx="5473304" cy="4608000"/>
          </a:xfrm>
          <a:ln w="3175" cmpd="sng">
            <a:solidFill>
              <a:schemeClr val="bg2"/>
            </a:solidFill>
          </a:ln>
        </p:spPr>
        <p:txBody>
          <a:bodyPr anchor="ctr"/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250827" y="215900"/>
            <a:ext cx="8642350" cy="215900"/>
          </a:xfrm>
        </p:spPr>
        <p:txBody>
          <a:bodyPr vert="horz" lIns="0" tIns="0" rIns="0" bIns="17996" rtlCol="0" anchor="b" anchorCtr="0">
            <a:noAutofit/>
          </a:bodyPr>
          <a:lstStyle>
            <a:lvl1pPr>
              <a:defRPr lang="ru-RU" b="1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Название раздела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3419873" y="1268413"/>
            <a:ext cx="5472000" cy="43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ru-RU" dirty="0"/>
              <a:t>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>
            <p:custDataLst>
              <p:tags r:id="rId10"/>
            </p:custDataLst>
          </p:nvPr>
        </p:nvCxnSpPr>
        <p:spPr>
          <a:xfrm flipH="1">
            <a:off x="251520" y="1692512"/>
            <a:ext cx="160" cy="460800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2" name="Прямая соединительная линия 21"/>
          <p:cNvCxnSpPr/>
          <p:nvPr userDrawn="1">
            <p:custDataLst>
              <p:tags r:id="rId11"/>
            </p:custDataLst>
          </p:nvPr>
        </p:nvCxnSpPr>
        <p:spPr>
          <a:xfrm flipH="1">
            <a:off x="251524" y="6300512"/>
            <a:ext cx="2880320" cy="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3" name="Прямая соединительная линия 22"/>
          <p:cNvCxnSpPr/>
          <p:nvPr userDrawn="1">
            <p:custDataLst>
              <p:tags r:id="rId12"/>
            </p:custDataLst>
          </p:nvPr>
        </p:nvCxnSpPr>
        <p:spPr>
          <a:xfrm flipH="1">
            <a:off x="251680" y="1692512"/>
            <a:ext cx="2880320" cy="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4" name="Прямая соединительная линия 23"/>
          <p:cNvCxnSpPr/>
          <p:nvPr userDrawn="1">
            <p:custDataLst>
              <p:tags r:id="rId13"/>
            </p:custDataLst>
          </p:nvPr>
        </p:nvCxnSpPr>
        <p:spPr>
          <a:xfrm>
            <a:off x="3131844" y="1340366"/>
            <a:ext cx="216160" cy="2471212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5" name="Прямая соединительная линия 24"/>
          <p:cNvCxnSpPr/>
          <p:nvPr userDrawn="1">
            <p:custDataLst>
              <p:tags r:id="rId14"/>
            </p:custDataLst>
          </p:nvPr>
        </p:nvCxnSpPr>
        <p:spPr>
          <a:xfrm flipH="1">
            <a:off x="3131840" y="3787444"/>
            <a:ext cx="216000" cy="2521287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16"/>
          <p:cNvSpPr>
            <a:spLocks noGrp="1"/>
          </p:cNvSpPr>
          <p:nvPr>
            <p:ph type="body" sz="quarter" idx="20" hasCustomPrompt="1"/>
            <p:custDataLst>
              <p:tags r:id="rId15"/>
            </p:custDataLst>
          </p:nvPr>
        </p:nvSpPr>
        <p:spPr>
          <a:xfrm>
            <a:off x="251520" y="1268413"/>
            <a:ext cx="2916000" cy="43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229788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7996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250824" y="1692000"/>
            <a:ext cx="561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260000"/>
            <a:ext cx="561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6156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1983" tIns="71983" rIns="71983" bIns="71983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18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84407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ChangeShapeType="1"/>
          </p:cNvSpPr>
          <p:nvPr/>
        </p:nvSpPr>
        <p:spPr bwMode="auto">
          <a:xfrm>
            <a:off x="0" y="6597650"/>
            <a:ext cx="6011863" cy="0"/>
          </a:xfrm>
          <a:prstGeom prst="line">
            <a:avLst/>
          </a:prstGeom>
          <a:noFill/>
          <a:ln w="63500">
            <a:solidFill>
              <a:srgbClr val="007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1027" name="Shape 3"/>
          <p:cNvSpPr>
            <a:spLocks noChangeArrowheads="1"/>
          </p:cNvSpPr>
          <p:nvPr/>
        </p:nvSpPr>
        <p:spPr bwMode="auto">
          <a:xfrm>
            <a:off x="2051050" y="6597650"/>
            <a:ext cx="59769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hangingPunct="0"/>
            <a:r>
              <a:rPr lang="ru-RU" altLang="ru-RU" sz="1200">
                <a:solidFill>
                  <a:srgbClr val="898989"/>
                </a:solidFill>
              </a:rPr>
              <a:t>Министерство экономического развития и инвестиций Самарской области</a:t>
            </a:r>
          </a:p>
        </p:txBody>
      </p:sp>
      <p:sp>
        <p:nvSpPr>
          <p:cNvPr id="1028" name="Shape 4"/>
          <p:cNvSpPr>
            <a:spLocks noChangeShapeType="1"/>
          </p:cNvSpPr>
          <p:nvPr/>
        </p:nvSpPr>
        <p:spPr bwMode="auto">
          <a:xfrm>
            <a:off x="6011863" y="6597650"/>
            <a:ext cx="31321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1029" name="Shape 5"/>
          <p:cNvSpPr>
            <a:spLocks noChangeArrowheads="1"/>
          </p:cNvSpPr>
          <p:nvPr/>
        </p:nvSpPr>
        <p:spPr bwMode="auto">
          <a:xfrm>
            <a:off x="0" y="-26988"/>
            <a:ext cx="9144000" cy="763588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pPr indent="449263" algn="ctr" hangingPunct="0"/>
            <a:r>
              <a:rPr lang="ru-RU" altLang="ru-RU" sz="4400">
                <a:solidFill>
                  <a:srgbClr val="FFFFFF"/>
                </a:solidFill>
              </a:rPr>
              <a:t>Образец заголовка</a:t>
            </a:r>
          </a:p>
        </p:txBody>
      </p:sp>
      <p:pic>
        <p:nvPicPr>
          <p:cNvPr id="1030" name="image1.png" descr="самара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5762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31" name="Shape 7"/>
          <p:cNvSpPr>
            <a:spLocks noGrp="1"/>
          </p:cNvSpPr>
          <p:nvPr>
            <p:ph type="sldNum" sz="quarter" idx="2"/>
          </p:nvPr>
        </p:nvSpPr>
        <p:spPr bwMode="auto">
          <a:xfrm>
            <a:off x="8172450" y="663416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b" anchorCtr="0" compatLnSpc="1">
            <a:prstTxWarp prst="textNoShape">
              <a:avLst/>
            </a:prstTxWarp>
            <a:spAutoFit/>
          </a:bodyPr>
          <a:lstStyle>
            <a:lvl1pPr hangingPunct="0">
              <a:defRPr sz="1000">
                <a:solidFill>
                  <a:srgbClr val="808080"/>
                </a:solidFill>
                <a:cs typeface="Arial" charset="0"/>
              </a:defRPr>
            </a:lvl1pPr>
          </a:lstStyle>
          <a:p>
            <a:pPr>
              <a:defRPr/>
            </a:pPr>
            <a:fld id="{B6152034-394B-43E9-9E9B-B3829AA9F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Shape 8"/>
          <p:cNvSpPr>
            <a:spLocks noGrp="1"/>
          </p:cNvSpPr>
          <p:nvPr>
            <p:ph type="body" idx="1"/>
          </p:nvPr>
        </p:nvSpPr>
        <p:spPr bwMode="auto">
          <a:xfrm>
            <a:off x="468313" y="981075"/>
            <a:ext cx="84248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Arial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Arial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Arial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Arial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Arial" charset="0"/>
              </a:rPr>
              <a:t>Уровень текста 5</a:t>
            </a:r>
          </a:p>
        </p:txBody>
      </p:sp>
      <p:sp>
        <p:nvSpPr>
          <p:cNvPr id="1033" name="Shape 9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Arial" charset="0"/>
              </a:rP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ransition spd="med"/>
  <p:hf hdr="0" dt="0"/>
  <p:txStyles>
    <p:titleStyle>
      <a:lvl1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1pPr>
      <a:lvl2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2pPr>
      <a:lvl3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3pPr>
      <a:lvl4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4pPr>
      <a:lvl5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902300738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50"/>
          <p:cNvSpPr>
            <a:spLocks noChangeAspect="1"/>
          </p:cNvSpPr>
          <p:nvPr/>
        </p:nvSpPr>
        <p:spPr bwMode="auto">
          <a:xfrm>
            <a:off x="8712204" y="6642100"/>
            <a:ext cx="431800" cy="215900"/>
          </a:xfrm>
          <a:custGeom>
            <a:avLst/>
            <a:gdLst>
              <a:gd name="T0" fmla="*/ 358783 w 10000"/>
              <a:gd name="T1" fmla="*/ 0 h 10000"/>
              <a:gd name="T2" fmla="*/ 0 w 10000"/>
              <a:gd name="T3" fmla="*/ 0 h 10000"/>
              <a:gd name="T4" fmla="*/ 0 w 10000"/>
              <a:gd name="T5" fmla="*/ 215900 h 10000"/>
              <a:gd name="T6" fmla="*/ 358783 w 10000"/>
              <a:gd name="T7" fmla="*/ 215900 h 10000"/>
              <a:gd name="T8" fmla="*/ 431800 w 10000"/>
              <a:gd name="T9" fmla="*/ 107950 h 10000"/>
              <a:gd name="T10" fmla="*/ 358783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0" h="10000">
                <a:moveTo>
                  <a:pt x="8309" y="0"/>
                </a:moveTo>
                <a:lnTo>
                  <a:pt x="0" y="0"/>
                </a:lnTo>
                <a:lnTo>
                  <a:pt x="0" y="10000"/>
                </a:lnTo>
                <a:lnTo>
                  <a:pt x="8309" y="10000"/>
                </a:lnTo>
                <a:lnTo>
                  <a:pt x="10000" y="5000"/>
                </a:lnTo>
                <a:lnTo>
                  <a:pt x="8309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5762" tIns="47882" rIns="95762" bIns="47882"/>
          <a:lstStyle/>
          <a:p>
            <a:pPr defTabSz="9141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4" y="6642100"/>
            <a:ext cx="8640763" cy="215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5762" tIns="47882" rIns="95762" bIns="47882" anchor="ctr"/>
          <a:lstStyle/>
          <a:p>
            <a:pPr defTabSz="9141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1" name="Freeform 50"/>
          <p:cNvSpPr>
            <a:spLocks/>
          </p:cNvSpPr>
          <p:nvPr/>
        </p:nvSpPr>
        <p:spPr bwMode="auto">
          <a:xfrm>
            <a:off x="1" y="215900"/>
            <a:ext cx="215900" cy="216116"/>
          </a:xfrm>
          <a:custGeom>
            <a:avLst/>
            <a:gdLst>
              <a:gd name="T0" fmla="*/ 2263291 w 10000"/>
              <a:gd name="T1" fmla="*/ 0 h 10000"/>
              <a:gd name="T2" fmla="*/ 0 w 10000"/>
              <a:gd name="T3" fmla="*/ 0 h 10000"/>
              <a:gd name="T4" fmla="*/ 0 w 10000"/>
              <a:gd name="T5" fmla="*/ 18662400 h 10000"/>
              <a:gd name="T6" fmla="*/ 2263291 w 10000"/>
              <a:gd name="T7" fmla="*/ 18662400 h 10000"/>
              <a:gd name="T8" fmla="*/ 4665600 w 10000"/>
              <a:gd name="T9" fmla="*/ 9331200 h 10000"/>
              <a:gd name="T10" fmla="*/ 2263291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4851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10000 h 10000"/>
              <a:gd name="connsiteX3" fmla="*/ 10000 w 10000"/>
              <a:gd name="connsiteY3" fmla="*/ 5000 h 10000"/>
              <a:gd name="connsiteX4" fmla="*/ 4851 w 10000"/>
              <a:gd name="connsiteY4" fmla="*/ 0 h 10000"/>
              <a:gd name="connsiteX0" fmla="*/ 4851 w 10000"/>
              <a:gd name="connsiteY0" fmla="*/ 0 h 5005"/>
              <a:gd name="connsiteX1" fmla="*/ 0 w 10000"/>
              <a:gd name="connsiteY1" fmla="*/ 0 h 5005"/>
              <a:gd name="connsiteX2" fmla="*/ 0 w 10000"/>
              <a:gd name="connsiteY2" fmla="*/ 5005 h 5005"/>
              <a:gd name="connsiteX3" fmla="*/ 10000 w 10000"/>
              <a:gd name="connsiteY3" fmla="*/ 5000 h 5005"/>
              <a:gd name="connsiteX4" fmla="*/ 4851 w 10000"/>
              <a:gd name="connsiteY4" fmla="*/ 0 h 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5005">
                <a:moveTo>
                  <a:pt x="4851" y="0"/>
                </a:moveTo>
                <a:lnTo>
                  <a:pt x="0" y="0"/>
                </a:lnTo>
                <a:lnTo>
                  <a:pt x="0" y="5005"/>
                </a:lnTo>
                <a:lnTo>
                  <a:pt x="10000" y="5000"/>
                </a:lnTo>
                <a:lnTo>
                  <a:pt x="4851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1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/>
              <a:cs typeface="Arial" charset="0"/>
            </a:endParaRPr>
          </a:p>
        </p:txBody>
      </p:sp>
      <p:sp>
        <p:nvSpPr>
          <p:cNvPr id="12" name="Freeform 50"/>
          <p:cNvSpPr>
            <a:spLocks/>
          </p:cNvSpPr>
          <p:nvPr/>
        </p:nvSpPr>
        <p:spPr bwMode="auto">
          <a:xfrm>
            <a:off x="1" y="431800"/>
            <a:ext cx="215900" cy="215900"/>
          </a:xfrm>
          <a:custGeom>
            <a:avLst/>
            <a:gdLst>
              <a:gd name="T0" fmla="*/ 4665600 w 10000"/>
              <a:gd name="T1" fmla="*/ 0 h 5000"/>
              <a:gd name="T2" fmla="*/ 0 w 10000"/>
              <a:gd name="T3" fmla="*/ 13046 h 5000"/>
              <a:gd name="T4" fmla="*/ 0 w 10000"/>
              <a:gd name="T5" fmla="*/ 9331200 h 5000"/>
              <a:gd name="T6" fmla="*/ 2263291 w 10000"/>
              <a:gd name="T7" fmla="*/ 9331200 h 5000"/>
              <a:gd name="T8" fmla="*/ 4665600 w 10000"/>
              <a:gd name="T9" fmla="*/ 0 h 5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5000">
                <a:moveTo>
                  <a:pt x="10000" y="0"/>
                </a:moveTo>
                <a:lnTo>
                  <a:pt x="0" y="7"/>
                </a:lnTo>
                <a:lnTo>
                  <a:pt x="0" y="5000"/>
                </a:lnTo>
                <a:lnTo>
                  <a:pt x="4851" y="5000"/>
                </a:lnTo>
                <a:lnTo>
                  <a:pt x="100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1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/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260004"/>
            <a:ext cx="8640000" cy="5040311"/>
          </a:xfrm>
          <a:prstGeom prst="rect">
            <a:avLst/>
          </a:prstGeom>
        </p:spPr>
        <p:txBody>
          <a:bodyPr vert="horz" lIns="71983" tIns="71983" rIns="71983" bIns="71983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431800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Вывод слайда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2000" y="6688501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188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FFFF"/>
                </a:solidFill>
                <a:latin typeface="Arial"/>
                <a:cs typeface="Arial" charset="0"/>
              </a:rPr>
              <a:t>© Strategy Partners Group | </a:t>
            </a:r>
            <a:r>
              <a:rPr lang="ru-RU" sz="800" dirty="0">
                <a:solidFill>
                  <a:srgbClr val="FFFFFF"/>
                </a:solidFill>
                <a:latin typeface="Arial"/>
                <a:cs typeface="Arial" pitchFamily="34" charset="0"/>
              </a:rPr>
              <a:t>Конфиденциально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5901" y="431800"/>
            <a:ext cx="8928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828495" y="6675530"/>
            <a:ext cx="157095" cy="153888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algn="ctr" defTabSz="914188" fontAlgn="auto">
              <a:spcBef>
                <a:spcPts val="0"/>
              </a:spcBef>
              <a:spcAft>
                <a:spcPts val="0"/>
              </a:spcAft>
              <a:defRPr/>
            </a:pPr>
            <a:fld id="{8088333F-969B-4E2E-A6DA-00108481B495}" type="slidenum">
              <a:rPr lang="ru-RU" sz="1000" b="1">
                <a:solidFill>
                  <a:srgbClr val="FFFFFF"/>
                </a:solidFill>
                <a:latin typeface="Arial"/>
                <a:cs typeface="Arial" charset="0"/>
              </a:rPr>
              <a:pPr algn="ctr" defTabSz="9141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000" b="1" kern="0" dirty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2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hdr="0" ftr="0" dt="0"/>
  <p:txStyles>
    <p:titleStyle>
      <a:lvl1pPr algn="l" defTabSz="914188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188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58" indent="-179958" algn="l" defTabSz="914188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9917" indent="-179958" algn="l" defTabSz="914188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9875" indent="-179958" algn="l" defTabSz="914188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33" indent="-179958" algn="l" defTabSz="914188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8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12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6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00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8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2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6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2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8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4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9" tIns="45710" rIns="91419" bIns="4571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8" fontAlgn="auto">
              <a:spcBef>
                <a:spcPts val="0"/>
              </a:spcBef>
              <a:spcAft>
                <a:spcPts val="0"/>
              </a:spcAft>
            </a:pPr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11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hf hdr="0" ftr="0" dt="0"/>
  <p:txStyles>
    <p:titleStyle>
      <a:lvl1pPr algn="ctr" defTabSz="9141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9141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8" indent="-285684" algn="l" defTabSz="9141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5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0" indent="-228548" algn="l" defTabSz="9141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24" indent="-228548" algn="l" defTabSz="9141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8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12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6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00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8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2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6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2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8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4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9" tIns="45710" rIns="91419" bIns="4571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8" fontAlgn="auto">
              <a:spcBef>
                <a:spcPts val="0"/>
              </a:spcBef>
              <a:spcAft>
                <a:spcPts val="0"/>
              </a:spcAft>
            </a:pPr>
            <a:fld id="{9B3F88BF-B994-4231-B357-A73C27E9F7A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4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hf hdr="0" ftr="0" dt="0"/>
  <p:txStyles>
    <p:titleStyle>
      <a:lvl1pPr algn="ctr" defTabSz="9141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9141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8" indent="-285684" algn="l" defTabSz="9141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5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0" indent="-228548" algn="l" defTabSz="9141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24" indent="-228548" algn="l" defTabSz="9141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8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12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6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00" indent="-228548" algn="l" defTabSz="9141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8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2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6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2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8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4" algn="l" defTabSz="914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407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458200" cy="2088827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kern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kern="1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 </a:t>
            </a:r>
            <a:r>
              <a:rPr lang="ru-RU" sz="2400" kern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изменениях в порядке предоставления выплаты на детей в возрасте </a:t>
            </a:r>
            <a:r>
              <a:rPr lang="ru-RU" sz="2400" kern="1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2400" kern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3 до 7 лет включительно в 2021 году: новый размер и новые правила</a:t>
            </a:r>
            <a:endParaRPr lang="ru-RU" sz="18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6EA05-8396-4613-BB8F-3DC2787CFA87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6876" y="188640"/>
            <a:ext cx="8091435" cy="360040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2400" spc="-5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Расширен </a:t>
            </a:r>
            <a:r>
              <a:rPr lang="ru-RU" sz="2400" spc="-5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список возможных 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получателей </a:t>
            </a:r>
            <a:endParaRPr lang="ru-RU" sz="1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0326E-BC82-442E-9EDA-F587EB72490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980728"/>
            <a:ext cx="23762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Семьи со студентами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980728"/>
            <a:ext cx="24482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находящиеся под опекой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3680" y="964644"/>
            <a:ext cx="22687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Семьи с детьми-инвалидами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5193" y="2220882"/>
            <a:ext cx="29915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 семьи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888" y="2848394"/>
            <a:ext cx="327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Включаются: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родитель </a:t>
            </a:r>
            <a:r>
              <a:rPr lang="ru-RU" sz="2000" b="1" dirty="0">
                <a:solidFill>
                  <a:srgbClr val="0000CC"/>
                </a:solidFill>
                <a:latin typeface="Times New Roman"/>
                <a:ea typeface="Times New Roman"/>
              </a:rPr>
              <a:t>(в том числе усыновитель), опекун ребенка, подавший </a:t>
            </a:r>
            <a:r>
              <a:rPr lang="ru-RU" sz="2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заявление,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его </a:t>
            </a:r>
            <a:r>
              <a:rPr lang="ru-RU" sz="2000" b="1" dirty="0">
                <a:solidFill>
                  <a:srgbClr val="0000CC"/>
                </a:solidFill>
                <a:latin typeface="Times New Roman"/>
                <a:ea typeface="Times New Roman"/>
              </a:rPr>
              <a:t>супруг, </a:t>
            </a:r>
            <a:endParaRPr lang="ru-RU" sz="2000" b="1" dirty="0" smtClean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несовершеннолетние дети, в том числе студенты до 23 лет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2" y="2881085"/>
            <a:ext cx="522040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 включаются лица: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лишенные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родительских прав, </a:t>
            </a:r>
            <a:endParaRPr lang="ru-RU" sz="2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находящиеся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на полном государственном обеспечении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,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проходящие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военную службу по призыву, </a:t>
            </a:r>
            <a:endParaRPr lang="ru-RU" sz="2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отбывающие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наказание в виде лишения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свободы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находящиеся на принудительном  лечении;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заключенные под стражу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518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446909" cy="417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правовые акты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0326E-BC82-442E-9EDA-F587EB72490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8" y="908720"/>
            <a:ext cx="3180792" cy="4285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4428284" cy="2073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932040" y="4437112"/>
            <a:ext cx="9361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Проект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8370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13622" y="6195703"/>
            <a:ext cx="2133600" cy="365125"/>
          </a:xfrm>
        </p:spPr>
        <p:txBody>
          <a:bodyPr/>
          <a:lstStyle/>
          <a:p>
            <a:pPr>
              <a:defRPr/>
            </a:pPr>
            <a:fld id="{8240326E-BC82-442E-9EDA-F587EB72490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28"/>
          <p:cNvGrpSpPr>
            <a:grpSpLocks noChangeAspect="1"/>
          </p:cNvGrpSpPr>
          <p:nvPr/>
        </p:nvGrpSpPr>
        <p:grpSpPr bwMode="auto">
          <a:xfrm>
            <a:off x="3840714" y="2591546"/>
            <a:ext cx="587270" cy="1174542"/>
            <a:chOff x="4466" y="2053"/>
            <a:chExt cx="590" cy="1177"/>
          </a:xfrm>
        </p:grpSpPr>
        <p:sp>
          <p:nvSpPr>
            <p:cNvPr id="6" name="Freeform 29"/>
            <p:cNvSpPr>
              <a:spLocks noChangeAspect="1"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0"/>
                <a:gd name="T73" fmla="*/ 0 h 971"/>
                <a:gd name="T74" fmla="*/ 590 w 590"/>
                <a:gd name="T75" fmla="*/ 971 h 9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>
              <a:outerShdw dist="71842" dir="18900000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30"/>
            <p:cNvSpPr>
              <a:spLocks noChangeAspect="1" noChangeArrowheads="1"/>
            </p:cNvSpPr>
            <p:nvPr/>
          </p:nvSpPr>
          <p:spPr bwMode="gray">
            <a:xfrm>
              <a:off x="4641" y="2053"/>
              <a:ext cx="212" cy="225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ffectLst>
              <a:outerShdw dist="71842" dir="18900000" algn="ctr" rotWithShape="0">
                <a:srgbClr val="FFFFFF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Вертикальный свиток 7"/>
          <p:cNvSpPr/>
          <p:nvPr/>
        </p:nvSpPr>
        <p:spPr>
          <a:xfrm>
            <a:off x="4427984" y="2526349"/>
            <a:ext cx="1348468" cy="1304935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705380" y="2296925"/>
            <a:ext cx="2342061" cy="1780147"/>
            <a:chOff x="3136" y="2704"/>
            <a:chExt cx="1078" cy="635"/>
          </a:xfrm>
        </p:grpSpPr>
        <p:pic>
          <p:nvPicPr>
            <p:cNvPr id="10" name="Picture 33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2704"/>
              <a:ext cx="89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4"/>
            <p:cNvSpPr>
              <a:spLocks noChangeAspect="1" noChangeArrowheads="1"/>
            </p:cNvSpPr>
            <p:nvPr/>
          </p:nvSpPr>
          <p:spPr bwMode="auto">
            <a:xfrm>
              <a:off x="3136" y="3043"/>
              <a:ext cx="1078" cy="29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10800" rIns="18000" bIns="10800" anchor="ctr" anchorCtr="1"/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rgbClr val="FFFFFF"/>
                  </a:solidFill>
                  <a:latin typeface="Times New Roman" pitchFamily="18" charset="0"/>
                </a:rPr>
                <a:t>Управление </a:t>
              </a:r>
              <a:br>
                <a:rPr lang="ru-RU" sz="1600" b="1" dirty="0">
                  <a:solidFill>
                    <a:srgbClr val="FFFFFF"/>
                  </a:solidFill>
                  <a:latin typeface="Times New Roman" pitchFamily="18" charset="0"/>
                </a:rPr>
              </a:br>
              <a:r>
                <a:rPr lang="ru-RU" sz="1600" b="1" dirty="0">
                  <a:solidFill>
                    <a:srgbClr val="FFFFFF"/>
                  </a:solidFill>
                  <a:latin typeface="Times New Roman" pitchFamily="18" charset="0"/>
                </a:rPr>
                <a:t>социальной защиты населения</a:t>
              </a:r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1323617" y="4354045"/>
            <a:ext cx="3324274" cy="1443888"/>
            <a:chOff x="2714" y="2640"/>
            <a:chExt cx="1500" cy="717"/>
          </a:xfrm>
        </p:grpSpPr>
        <p:pic>
          <p:nvPicPr>
            <p:cNvPr id="13" name="Picture 33" descr="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2640"/>
              <a:ext cx="89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4"/>
            <p:cNvSpPr>
              <a:spLocks noChangeAspect="1" noChangeArrowheads="1"/>
            </p:cNvSpPr>
            <p:nvPr/>
          </p:nvSpPr>
          <p:spPr bwMode="auto">
            <a:xfrm>
              <a:off x="2714" y="2945"/>
              <a:ext cx="1500" cy="41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10800" rIns="18000" bIns="10800" anchor="ctr" anchorCtr="1"/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FFFFFF"/>
                  </a:solidFill>
                  <a:latin typeface="Times New Roman" pitchFamily="18" charset="0"/>
                </a:rPr>
                <a:t>МФЦ по экстерриториальному принципу</a:t>
              </a:r>
              <a:endParaRPr lang="ru-RU" sz="16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4338" name="Picture 2" descr="https://avatars.mds.yandex.net/get-zen_doc/1645803/pub_5da5add8c0519800ae52be5c_5da5ae0c9515ee725602d02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61621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rbsmi.ru/upload/iblock/ccd/ccdfbb9be3a2fd9e5bd02a63680940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3"/>
            <a:ext cx="2824841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лево 15"/>
          <p:cNvSpPr/>
          <p:nvPr/>
        </p:nvSpPr>
        <p:spPr>
          <a:xfrm>
            <a:off x="3131840" y="3281602"/>
            <a:ext cx="703937" cy="380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17338555">
            <a:off x="3548498" y="3980115"/>
            <a:ext cx="720080" cy="460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726587">
            <a:off x="4798755" y="3964126"/>
            <a:ext cx="739764" cy="393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776452" y="3024230"/>
            <a:ext cx="720080" cy="44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56156"/>
              </p:ext>
            </p:extLst>
          </p:nvPr>
        </p:nvGraphicFramePr>
        <p:xfrm>
          <a:off x="263217" y="836712"/>
          <a:ext cx="863314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649"/>
                <a:gridCol w="1125910"/>
                <a:gridCol w="1224136"/>
                <a:gridCol w="1296144"/>
                <a:gridCol w="1368152"/>
                <a:gridCol w="1080120"/>
                <a:gridCol w="13720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ФНС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ПФР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МВД  России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ФСИН России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Росреестр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ФССП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Органы занятости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1" name="Двойная стрелка влево/вправо 20"/>
          <p:cNvSpPr/>
          <p:nvPr/>
        </p:nvSpPr>
        <p:spPr>
          <a:xfrm rot="18339172">
            <a:off x="2515805" y="2034999"/>
            <a:ext cx="1566864" cy="7075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Межвед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1187626" y="-27382"/>
            <a:ext cx="7270577" cy="73732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Выплата на детей в возрасте от 3 до 7 лет включительно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3217" y="5947861"/>
            <a:ext cx="8479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Times New Roman"/>
              </a:rPr>
              <a:t>заявления от родителей принимаются с 1 апреля 2021 года до конца 2021 года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0269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заявления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0326E-BC82-442E-9EDA-F587EB72490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8064896" cy="37820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Сведения о заявителе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Сведения о супруге заявителя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Сведения о детях заявителя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Сведения о заявителе или членах его семьи, необходимые для определения права на выплату, которые не могут быть запрошены в порядке межведомственного запроса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Сведения об отдельных доходах семьи, которые не могут быть запрошены в порядке межведомственного запроса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6. Сведения об определении заявителем способа получения выплаты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9692" y="90872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</a:rPr>
              <a:t>ТИПОВАЯ ФОРМА ЗАЯВЛЕНИЯ </a:t>
            </a:r>
            <a:endParaRPr lang="ru-RU" dirty="0">
              <a:latin typeface="Times New Roman"/>
            </a:endParaRPr>
          </a:p>
          <a:p>
            <a:pPr algn="ctr"/>
            <a:r>
              <a:rPr lang="ru-RU" b="1" dirty="0">
                <a:latin typeface="Times New Roman"/>
              </a:rPr>
              <a:t>о назначении ежемесячной денежной выплаты на ребенка в возрасте от 3 до 7 лет включительно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810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Сведения, которые предоставляются заявителем о себе и</a:t>
            </a:r>
            <a:r>
              <a:rPr lang="ru-RU" dirty="0"/>
              <a:t>л</a:t>
            </a:r>
            <a:r>
              <a:rPr lang="ru-RU" dirty="0" smtClean="0"/>
              <a:t>и членах семьи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0326E-BC82-442E-9EDA-F587EB72490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08720"/>
            <a:ext cx="8064896" cy="5463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акты гражданского состояния, выданные компетентным органом иностранного государства (о рождении, смерти, браке);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наличии в собственности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помещения; 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обучении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заявителя или членов его семьи младше 23 лет, неполучения стипендии;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прохождении лечения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длительностью свыше 3 месяцев, в том числе принудительном лечении по решению суда;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нахождении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полном государственном обеспечении;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прохождении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военной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службы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призыву или обучении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заключении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стражу;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размере отдельных доходов: (стипендии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содержания судей, пенсии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получаемой лицами, проходящими (проходившими) военную службу, службу в иных силовых структурах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доходов, полученных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пределами Российской Федерации, доходов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предпринимательской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деятельностью, от осуществления частной практики;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доходов по договорам авторского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заказа;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наличии в собственности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помещений, земельных участков, предоставленных в рамках социальной поддержки многодетной семьи;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 наличии зарегистрированного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автотранспортного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мототранспортного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средства, выданного в рамках социальной поддержки многодетной семьи.</a:t>
            </a:r>
          </a:p>
        </p:txBody>
      </p:sp>
    </p:spTree>
    <p:extLst>
      <p:ext uri="{BB962C8B-B14F-4D97-AF65-F5344CB8AC3E}">
        <p14:creationId xmlns:p14="http://schemas.microsoft.com/office/powerpoint/2010/main" val="11717824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979712" y="5013176"/>
            <a:ext cx="93610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3284984"/>
            <a:ext cx="93610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99383" y="4869160"/>
            <a:ext cx="1152128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499383" y="3068960"/>
            <a:ext cx="1152128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0" y="1916832"/>
            <a:ext cx="832098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0326E-BC82-442E-9EDA-F587EB72490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1663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Размер выплаты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936625" y="836712"/>
            <a:ext cx="7231062" cy="466725"/>
          </a:xfrm>
          <a:prstGeom prst="rect">
            <a:avLst/>
          </a:prstGeom>
        </p:spPr>
        <p:txBody>
          <a:bodyPr lIns="0" tIns="10064" rIns="0" bIns="0"/>
          <a:lstStyle/>
          <a:p>
            <a:pPr marL="12700" algn="ctr" fontAlgn="auto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spc="-1" dirty="0" err="1">
                <a:solidFill>
                  <a:srgbClr val="4D5252"/>
                </a:solidFill>
                <a:latin typeface="Segoe UI"/>
                <a:cs typeface="Segoe UI"/>
              </a:rPr>
              <a:t>Размер</a:t>
            </a:r>
            <a:r>
              <a:rPr b="1" spc="-1" dirty="0">
                <a:solidFill>
                  <a:srgbClr val="4D5252"/>
                </a:solidFill>
                <a:latin typeface="Segoe UI"/>
                <a:cs typeface="Segoe UI"/>
              </a:rPr>
              <a:t> </a:t>
            </a:r>
            <a:r>
              <a:rPr lang="ru-RU" b="1" spc="-1" dirty="0">
                <a:solidFill>
                  <a:srgbClr val="4D5252"/>
                </a:solidFill>
                <a:latin typeface="Segoe UI"/>
                <a:cs typeface="Segoe UI"/>
              </a:rPr>
              <a:t>ежемесячной денежной </a:t>
            </a:r>
            <a:r>
              <a:rPr b="1" spc="-1" dirty="0" err="1">
                <a:solidFill>
                  <a:srgbClr val="4D5252"/>
                </a:solidFill>
                <a:latin typeface="Segoe UI"/>
                <a:cs typeface="Segoe UI"/>
              </a:rPr>
              <a:t>выплаты</a:t>
            </a:r>
            <a:r>
              <a:rPr b="1" spc="-1" dirty="0">
                <a:solidFill>
                  <a:srgbClr val="4D5252"/>
                </a:solidFill>
                <a:latin typeface="Segoe UI"/>
                <a:cs typeface="Segoe UI"/>
              </a:rPr>
              <a:t> – </a:t>
            </a:r>
            <a:r>
              <a:rPr lang="ru-RU" b="1" spc="-1" dirty="0" smtClean="0">
                <a:solidFill>
                  <a:srgbClr val="4D5252"/>
                </a:solidFill>
                <a:latin typeface="Segoe UI"/>
                <a:cs typeface="Segoe UI"/>
              </a:rPr>
              <a:t>в 2020 - </a:t>
            </a:r>
            <a:r>
              <a:rPr b="1" spc="-1" dirty="0" smtClean="0">
                <a:solidFill>
                  <a:srgbClr val="FF0000"/>
                </a:solidFill>
                <a:latin typeface="Segoe UI"/>
                <a:cs typeface="Segoe UI"/>
              </a:rPr>
              <a:t>5 </a:t>
            </a:r>
            <a:r>
              <a:rPr b="1" spc="-1" dirty="0">
                <a:solidFill>
                  <a:srgbClr val="FF0000"/>
                </a:solidFill>
                <a:latin typeface="Segoe UI"/>
                <a:cs typeface="Segoe UI"/>
              </a:rPr>
              <a:t>357 </a:t>
            </a:r>
            <a:r>
              <a:rPr lang="ru-RU" b="1" spc="-1" dirty="0" smtClean="0">
                <a:solidFill>
                  <a:srgbClr val="FF0000"/>
                </a:solidFill>
                <a:latin typeface="Segoe UI"/>
                <a:cs typeface="Segoe UI"/>
              </a:rPr>
              <a:t>₽</a:t>
            </a:r>
          </a:p>
          <a:p>
            <a:pPr marL="12700" algn="ctr" fontAlgn="auto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Segoe UI"/>
                <a:cs typeface="Segoe UI"/>
              </a:rPr>
              <a:t>                                                                              </a:t>
            </a:r>
            <a:r>
              <a:rPr lang="ru-RU" b="1" dirty="0" smtClean="0">
                <a:latin typeface="Segoe UI"/>
                <a:cs typeface="Segoe UI"/>
              </a:rPr>
              <a:t>в  2021 -</a:t>
            </a:r>
            <a:r>
              <a:rPr lang="ru-RU" b="1" dirty="0" smtClean="0">
                <a:solidFill>
                  <a:srgbClr val="FF0000"/>
                </a:solidFill>
                <a:latin typeface="Segoe UI"/>
                <a:cs typeface="Segoe UI"/>
              </a:rPr>
              <a:t> 5500</a:t>
            </a:r>
            <a:r>
              <a:rPr lang="ru-RU" b="1" spc="-1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lang="ru-RU" b="1" spc="-1" dirty="0" smtClean="0">
                <a:solidFill>
                  <a:srgbClr val="FF0000"/>
                </a:solidFill>
                <a:latin typeface="Segoe UI"/>
                <a:cs typeface="Segoe UI"/>
              </a:rPr>
              <a:t> ₽</a:t>
            </a:r>
            <a:endParaRPr b="1" dirty="0">
              <a:solidFill>
                <a:srgbClr val="FF0000"/>
              </a:solidFill>
              <a:latin typeface="Segoe UI"/>
              <a:cs typeface="Segoe UI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499490" y="1315630"/>
            <a:ext cx="8174038" cy="597408"/>
          </a:xfrm>
          <a:prstGeom prst="rect">
            <a:avLst/>
          </a:prstGeom>
        </p:spPr>
        <p:txBody>
          <a:bodyPr lIns="0" tIns="10064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выплаты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может быть будет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увеличен до величины прожиточного минимума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(до 8250 руб. и до 11000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.) для семей которые останутся малоимущими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478" y="5733256"/>
            <a:ext cx="8629459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Размер </a:t>
            </a:r>
            <a:r>
              <a:rPr lang="ru-RU" sz="2000" b="1" dirty="0">
                <a:solidFill>
                  <a:prstClr val="white"/>
                </a:solidFill>
                <a:latin typeface="Times New Roman"/>
                <a:ea typeface="Times New Roman"/>
              </a:rPr>
              <a:t>среднедушевого дохода 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семьи </a:t>
            </a:r>
            <a:r>
              <a:rPr lang="ru-RU" sz="2000" b="1" dirty="0">
                <a:solidFill>
                  <a:prstClr val="white"/>
                </a:solidFill>
                <a:latin typeface="Times New Roman"/>
                <a:ea typeface="Times New Roman"/>
              </a:rPr>
              <a:t>не превышает величину прожиточного минимума на душу 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населения в 2021 году (10979 руб.)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014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нуждаемости семьи в получении выплаты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0326E-BC82-442E-9EDA-F587EB72490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Каким имуществом можно владеть и при этом претендовать на помощь от государст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21687"/>
            <a:ext cx="5184576" cy="49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9512" y="580526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 оценке нуждаемости учитываются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только доходы граждан, расходы не учитываются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80526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7569"/>
            <a:ext cx="3600400" cy="473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032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0326E-BC82-442E-9EDA-F587EB72490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C:\Users\TitovaOA\Downloads\0898f7993c1b474a69870fcabd5318fec3e57c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7"/>
            <a:ext cx="7920880" cy="630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296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Выплата на детей в возрасте от 3 до 7 лет включительно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pPr>
              <a:defRPr/>
            </a:pPr>
            <a:fld id="{8240326E-BC82-442E-9EDA-F587EB72490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15" y="1052736"/>
            <a:ext cx="86409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Calibri"/>
              </a:rPr>
              <a:t>Ребенок должен быть гражданином </a:t>
            </a:r>
            <a:r>
              <a:rPr lang="ru-RU" sz="2000" b="1" dirty="0">
                <a:solidFill>
                  <a:prstClr val="white"/>
                </a:solidFill>
                <a:latin typeface="Times New Roman"/>
                <a:ea typeface="Calibri"/>
              </a:rPr>
              <a:t>Российской Федерации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625" y="1772816"/>
            <a:ext cx="864096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Обращается один из родителей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или иной законный представитель ребенка, являющийся гражданином Российской Федерации и проживающий на территории Российской Федерации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035" y="3068960"/>
            <a:ext cx="8629459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Размер </a:t>
            </a:r>
            <a:r>
              <a:rPr lang="ru-RU" sz="2000" b="1" dirty="0">
                <a:solidFill>
                  <a:prstClr val="white"/>
                </a:solidFill>
                <a:latin typeface="Times New Roman"/>
                <a:ea typeface="Times New Roman"/>
              </a:rPr>
              <a:t>среднедушевого дохода 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семьи </a:t>
            </a:r>
            <a:r>
              <a:rPr lang="ru-RU" sz="2000" b="1" dirty="0">
                <a:solidFill>
                  <a:prstClr val="white"/>
                </a:solidFill>
                <a:latin typeface="Times New Roman"/>
                <a:ea typeface="Times New Roman"/>
              </a:rPr>
              <a:t>не превышает величину прожиточного минимума на душу </a:t>
            </a:r>
            <a:r>
              <a:rPr lang="ru-RU" sz="2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населения (10979 руб.)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035" y="4131984"/>
            <a:ext cx="864095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white"/>
                </a:solidFill>
                <a:latin typeface="Times New Roman"/>
                <a:ea typeface="Calibri"/>
              </a:rPr>
              <a:t>Ежемесячная выплата не назначается, если ребенок находится на полном государственном обеспечении, а также в случае лишения получателя ежемесячной выплаты родительских прав в отношении ребенка, на которого осуществляется ежемесячная выплата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29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dEri.vUU2M2CdaVfUq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JlulEai0.ZYBF9dVup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rJF2bMv0W0eznx20it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zFCttlkkWgkIsFUXmH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6o9IT56ku_FkL4dF.r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_PDqiFtUyubBVf.euK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hKFOA7CkO7hyODLfTI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3H5gHIukqbNWC4SaM8S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.2TbpQpUKIBuyyy60_y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QHDWmF6kCzFkyyJ38x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8oUC3z8kyTU_3HBsvBO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YPqLRSWEWr95tVN0av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2q85XNzkuWIkFxaUVJ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mVJzMNXkC_dbaE6rDrF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37J13.h0KBryzHrxDl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CPLliDsES4yyxg7JmNr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sGkcN0aEWMvZSfvSlA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T.rGVUhku2.qNF7l8a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cCjTDfJk24EENavqP3l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nRG.LZL0O8mS.QIk1q5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0DUEXf0qg410ZNxJAR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PlV2fYok2mdALtkthjM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NG30eMzEiwnaii7Yg7E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LUCLA2E.gxYqN.3UA7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wFgD3cBkiuJ2PeKwn8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lUzqsdQkq1wegI.1Yb1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53OwGjA0yJUYcSDksGl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2XeLA8FEi6yR7pEc5fo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gPzKyzBEqkbQsrV0fW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aRdcKMy0KBhyXQ5gVw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PsTqVnaU.B7VJfzpkC7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WPuInGwUm2.ApUJ0cq.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M18NjnZkey3ORY3L6TI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w1AuVKAkmIKedr3eZto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Rf2SJSfk2PrDvPsOEl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fXLYFfkuLq.dFWlezJ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SNBlh3g0SOqhAzzPxM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xvkN3GgEaCW.QH.peEE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Ni3Ad5UCYD6dumh_gk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nDqwCGp0iGMI.sCOuI.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hAwRj.CU2APLBqBJB.z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efYFKFs06LULcQKLtoV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WdPi7nPkG_2BMiwhgou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1DiPZjNEieqZ1W.3NVm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Strategy Partners">
  <a:themeElements>
    <a:clrScheme name="Strategy Partners">
      <a:dk1>
        <a:srgbClr val="000000"/>
      </a:dk1>
      <a:lt1>
        <a:srgbClr val="FFFFFF"/>
      </a:lt1>
      <a:dk2>
        <a:srgbClr val="7A1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5F5F5F"/>
      </a:accent5>
      <a:accent6>
        <a:srgbClr val="333333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none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ategy Partners">
    <a:dk1>
      <a:srgbClr val="000000"/>
    </a:dk1>
    <a:lt1>
      <a:srgbClr val="FFFFFF"/>
    </a:lt1>
    <a:dk2>
      <a:srgbClr val="7A1600"/>
    </a:dk2>
    <a:lt2>
      <a:srgbClr val="5F6062"/>
    </a:lt2>
    <a:accent1>
      <a:srgbClr val="DDDDDD"/>
    </a:accent1>
    <a:accent2>
      <a:srgbClr val="C0C0C0"/>
    </a:accent2>
    <a:accent3>
      <a:srgbClr val="969696"/>
    </a:accent3>
    <a:accent4>
      <a:srgbClr val="777777"/>
    </a:accent4>
    <a:accent5>
      <a:srgbClr val="5F5F5F"/>
    </a:accent5>
    <a:accent6>
      <a:srgbClr val="333333"/>
    </a:accent6>
    <a:hlink>
      <a:srgbClr val="969696"/>
    </a:hlink>
    <a:folHlink>
      <a:srgbClr val="77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594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Helvetica</vt:lpstr>
      <vt:lpstr>Segoe UI</vt:lpstr>
      <vt:lpstr>Times New Roman</vt:lpstr>
      <vt:lpstr>Wingdings</vt:lpstr>
      <vt:lpstr>_ШАБЛОН_МЭР_СО - копия</vt:lpstr>
      <vt:lpstr>4_Strategy Partners</vt:lpstr>
      <vt:lpstr>7_Тема Office</vt:lpstr>
      <vt:lpstr>8_Тема Office</vt:lpstr>
      <vt:lpstr>think-cell Slide</vt:lpstr>
      <vt:lpstr>Об изменениях в порядке предоставления выплаты на детей в возрасте от 3 до 7 лет включительно в 2021 году: новый размер и новые правила</vt:lpstr>
      <vt:lpstr>Нормативные правовые акты</vt:lpstr>
      <vt:lpstr>Выплата на детей в возрасте от 3 до 7 лет включительно</vt:lpstr>
      <vt:lpstr>Форма заявления</vt:lpstr>
      <vt:lpstr>Сведения, которые предоставляются заявителем о себе или членах семьи</vt:lpstr>
      <vt:lpstr>Презентация PowerPoint</vt:lpstr>
      <vt:lpstr>Оценка нуждаемости семьи в получении выплаты</vt:lpstr>
      <vt:lpstr>Презентация PowerPoint</vt:lpstr>
      <vt:lpstr>Выплата на детей в возрасте от 3 до 7 лет включительно</vt:lpstr>
      <vt:lpstr>Расширен список возможных получателей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Expert</cp:lastModifiedBy>
  <cp:revision>295</cp:revision>
  <cp:lastPrinted>2021-04-02T07:31:05Z</cp:lastPrinted>
  <dcterms:modified xsi:type="dcterms:W3CDTF">2021-04-08T06:30:58Z</dcterms:modified>
</cp:coreProperties>
</file>