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1880850" cy="6661150"/>
  <p:notesSz cx="6797675" cy="9874250"/>
  <p:defaultTextStyle>
    <a:defPPr>
      <a:defRPr lang="ru-RU"/>
    </a:defPPr>
    <a:lvl1pPr marL="0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44916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89832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34747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779663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24579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669495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14409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559326" algn="l" defTabSz="8898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714" y="-78"/>
      </p:cViewPr>
      <p:guideLst>
        <p:guide orient="horz" pos="2098"/>
        <p:guide pos="37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5E8CE-2B50-4751-9F28-F2E1A76AC193}" type="datetimeFigureOut">
              <a:rPr lang="ru-RU" smtClean="0"/>
              <a:t>27.12.2018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8425" y="741363"/>
            <a:ext cx="66008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1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6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378826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F41AE-4EC6-41B7-8D56-6F6867BEB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158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8425" y="741363"/>
            <a:ext cx="6600825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F41AE-4EC6-41B7-8D56-6F6867BEB77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497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85107" y="1090153"/>
            <a:ext cx="8910638" cy="2319067"/>
          </a:xfrm>
        </p:spPr>
        <p:txBody>
          <a:bodyPr anchor="b"/>
          <a:lstStyle>
            <a:lvl1pPr algn="ctr">
              <a:defRPr sz="5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107" y="3498651"/>
            <a:ext cx="8910638" cy="1608235"/>
          </a:xfrm>
        </p:spPr>
        <p:txBody>
          <a:bodyPr/>
          <a:lstStyle>
            <a:lvl1pPr marL="0" indent="0" algn="ctr">
              <a:buNone/>
              <a:defRPr sz="2300"/>
            </a:lvl1pPr>
            <a:lvl2pPr marL="444916" indent="0" algn="ctr">
              <a:buNone/>
              <a:defRPr sz="1900"/>
            </a:lvl2pPr>
            <a:lvl3pPr marL="889832" indent="0" algn="ctr">
              <a:buNone/>
              <a:defRPr sz="1800"/>
            </a:lvl3pPr>
            <a:lvl4pPr marL="1334747" indent="0" algn="ctr">
              <a:buNone/>
              <a:defRPr sz="1600"/>
            </a:lvl4pPr>
            <a:lvl5pPr marL="1779663" indent="0" algn="ctr">
              <a:buNone/>
              <a:defRPr sz="1600"/>
            </a:lvl5pPr>
            <a:lvl6pPr marL="2224579" indent="0" algn="ctr">
              <a:buNone/>
              <a:defRPr sz="1600"/>
            </a:lvl6pPr>
            <a:lvl7pPr marL="2669495" indent="0" algn="ctr">
              <a:buNone/>
              <a:defRPr sz="1600"/>
            </a:lvl7pPr>
            <a:lvl8pPr marL="3114409" indent="0" algn="ctr">
              <a:buNone/>
              <a:defRPr sz="1600"/>
            </a:lvl8pPr>
            <a:lvl9pPr marL="3559326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474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38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502235" y="354649"/>
            <a:ext cx="2561807" cy="56450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6809" y="354649"/>
            <a:ext cx="7536914" cy="56450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62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748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623" y="1660668"/>
            <a:ext cx="10247233" cy="2770853"/>
          </a:xfrm>
        </p:spPr>
        <p:txBody>
          <a:bodyPr anchor="b"/>
          <a:lstStyle>
            <a:lvl1pPr>
              <a:defRPr sz="5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623" y="4457729"/>
            <a:ext cx="10247233" cy="1457126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44491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8898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347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779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245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6694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144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5593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52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6811" y="1773224"/>
            <a:ext cx="5049361" cy="42264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14682" y="1773224"/>
            <a:ext cx="5049361" cy="42264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30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359" y="354645"/>
            <a:ext cx="10247233" cy="128751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8359" y="1632912"/>
            <a:ext cx="5026156" cy="8002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4916" indent="0">
              <a:buNone/>
              <a:defRPr sz="1900" b="1"/>
            </a:lvl2pPr>
            <a:lvl3pPr marL="889832" indent="0">
              <a:buNone/>
              <a:defRPr sz="1800" b="1"/>
            </a:lvl3pPr>
            <a:lvl4pPr marL="1334747" indent="0">
              <a:buNone/>
              <a:defRPr sz="1600" b="1"/>
            </a:lvl4pPr>
            <a:lvl5pPr marL="1779663" indent="0">
              <a:buNone/>
              <a:defRPr sz="1600" b="1"/>
            </a:lvl5pPr>
            <a:lvl6pPr marL="2224579" indent="0">
              <a:buNone/>
              <a:defRPr sz="1600" b="1"/>
            </a:lvl6pPr>
            <a:lvl7pPr marL="2669495" indent="0">
              <a:buNone/>
              <a:defRPr sz="1600" b="1"/>
            </a:lvl7pPr>
            <a:lvl8pPr marL="3114409" indent="0">
              <a:buNone/>
              <a:defRPr sz="1600" b="1"/>
            </a:lvl8pPr>
            <a:lvl9pPr marL="355932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18359" y="2433175"/>
            <a:ext cx="5026156" cy="357882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14683" y="1632912"/>
            <a:ext cx="5050909" cy="8002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4916" indent="0">
              <a:buNone/>
              <a:defRPr sz="1900" b="1"/>
            </a:lvl2pPr>
            <a:lvl3pPr marL="889832" indent="0">
              <a:buNone/>
              <a:defRPr sz="1800" b="1"/>
            </a:lvl3pPr>
            <a:lvl4pPr marL="1334747" indent="0">
              <a:buNone/>
              <a:defRPr sz="1600" b="1"/>
            </a:lvl4pPr>
            <a:lvl5pPr marL="1779663" indent="0">
              <a:buNone/>
              <a:defRPr sz="1600" b="1"/>
            </a:lvl5pPr>
            <a:lvl6pPr marL="2224579" indent="0">
              <a:buNone/>
              <a:defRPr sz="1600" b="1"/>
            </a:lvl6pPr>
            <a:lvl7pPr marL="2669495" indent="0">
              <a:buNone/>
              <a:defRPr sz="1600" b="1"/>
            </a:lvl7pPr>
            <a:lvl8pPr marL="3114409" indent="0">
              <a:buNone/>
              <a:defRPr sz="1600" b="1"/>
            </a:lvl8pPr>
            <a:lvl9pPr marL="355932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014683" y="2433175"/>
            <a:ext cx="5050909" cy="357882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53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35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08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358" y="444081"/>
            <a:ext cx="3831883" cy="1554269"/>
          </a:xfrm>
        </p:spPr>
        <p:txBody>
          <a:bodyPr anchor="b"/>
          <a:lstStyle>
            <a:lvl1pPr>
              <a:defRPr sz="3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50910" y="959083"/>
            <a:ext cx="6014680" cy="473373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8358" y="1998350"/>
            <a:ext cx="3831883" cy="3702181"/>
          </a:xfrm>
        </p:spPr>
        <p:txBody>
          <a:bodyPr/>
          <a:lstStyle>
            <a:lvl1pPr marL="0" indent="0">
              <a:buNone/>
              <a:defRPr sz="1600"/>
            </a:lvl1pPr>
            <a:lvl2pPr marL="444916" indent="0">
              <a:buNone/>
              <a:defRPr sz="1400"/>
            </a:lvl2pPr>
            <a:lvl3pPr marL="889832" indent="0">
              <a:buNone/>
              <a:defRPr sz="1200"/>
            </a:lvl3pPr>
            <a:lvl4pPr marL="1334747" indent="0">
              <a:buNone/>
              <a:defRPr sz="1000"/>
            </a:lvl4pPr>
            <a:lvl5pPr marL="1779663" indent="0">
              <a:buNone/>
              <a:defRPr sz="1000"/>
            </a:lvl5pPr>
            <a:lvl6pPr marL="2224579" indent="0">
              <a:buNone/>
              <a:defRPr sz="1000"/>
            </a:lvl6pPr>
            <a:lvl7pPr marL="2669495" indent="0">
              <a:buNone/>
              <a:defRPr sz="1000"/>
            </a:lvl7pPr>
            <a:lvl8pPr marL="3114409" indent="0">
              <a:buNone/>
              <a:defRPr sz="1000"/>
            </a:lvl8pPr>
            <a:lvl9pPr marL="355932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4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358" y="444081"/>
            <a:ext cx="3831883" cy="1554269"/>
          </a:xfrm>
        </p:spPr>
        <p:txBody>
          <a:bodyPr anchor="b"/>
          <a:lstStyle>
            <a:lvl1pPr>
              <a:defRPr sz="3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050910" y="959083"/>
            <a:ext cx="6014680" cy="4733734"/>
          </a:xfrm>
        </p:spPr>
        <p:txBody>
          <a:bodyPr/>
          <a:lstStyle>
            <a:lvl1pPr marL="0" indent="0">
              <a:buNone/>
              <a:defRPr sz="3100"/>
            </a:lvl1pPr>
            <a:lvl2pPr marL="444916" indent="0">
              <a:buNone/>
              <a:defRPr sz="2700"/>
            </a:lvl2pPr>
            <a:lvl3pPr marL="889832" indent="0">
              <a:buNone/>
              <a:defRPr sz="2300"/>
            </a:lvl3pPr>
            <a:lvl4pPr marL="1334747" indent="0">
              <a:buNone/>
              <a:defRPr sz="1900"/>
            </a:lvl4pPr>
            <a:lvl5pPr marL="1779663" indent="0">
              <a:buNone/>
              <a:defRPr sz="1900"/>
            </a:lvl5pPr>
            <a:lvl6pPr marL="2224579" indent="0">
              <a:buNone/>
              <a:defRPr sz="1900"/>
            </a:lvl6pPr>
            <a:lvl7pPr marL="2669495" indent="0">
              <a:buNone/>
              <a:defRPr sz="1900"/>
            </a:lvl7pPr>
            <a:lvl8pPr marL="3114409" indent="0">
              <a:buNone/>
              <a:defRPr sz="1900"/>
            </a:lvl8pPr>
            <a:lvl9pPr marL="3559326" indent="0">
              <a:buNone/>
              <a:defRPr sz="19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8358" y="1998350"/>
            <a:ext cx="3831883" cy="3702181"/>
          </a:xfrm>
        </p:spPr>
        <p:txBody>
          <a:bodyPr/>
          <a:lstStyle>
            <a:lvl1pPr marL="0" indent="0">
              <a:buNone/>
              <a:defRPr sz="1600"/>
            </a:lvl1pPr>
            <a:lvl2pPr marL="444916" indent="0">
              <a:buNone/>
              <a:defRPr sz="1400"/>
            </a:lvl2pPr>
            <a:lvl3pPr marL="889832" indent="0">
              <a:buNone/>
              <a:defRPr sz="1200"/>
            </a:lvl3pPr>
            <a:lvl4pPr marL="1334747" indent="0">
              <a:buNone/>
              <a:defRPr sz="1000"/>
            </a:lvl4pPr>
            <a:lvl5pPr marL="1779663" indent="0">
              <a:buNone/>
              <a:defRPr sz="1000"/>
            </a:lvl5pPr>
            <a:lvl6pPr marL="2224579" indent="0">
              <a:buNone/>
              <a:defRPr sz="1000"/>
            </a:lvl6pPr>
            <a:lvl7pPr marL="2669495" indent="0">
              <a:buNone/>
              <a:defRPr sz="1000"/>
            </a:lvl7pPr>
            <a:lvl8pPr marL="3114409" indent="0">
              <a:buNone/>
              <a:defRPr sz="1000"/>
            </a:lvl8pPr>
            <a:lvl9pPr marL="355932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8A5-6C89-447E-B143-8B857C721EDB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09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11" y="354645"/>
            <a:ext cx="10247233" cy="1287514"/>
          </a:xfrm>
          <a:prstGeom prst="rect">
            <a:avLst/>
          </a:prstGeom>
        </p:spPr>
        <p:txBody>
          <a:bodyPr vert="horz" lIns="88983" tIns="44492" rIns="88983" bIns="4449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6811" y="1773224"/>
            <a:ext cx="10247233" cy="4226438"/>
          </a:xfrm>
          <a:prstGeom prst="rect">
            <a:avLst/>
          </a:prstGeom>
        </p:spPr>
        <p:txBody>
          <a:bodyPr vert="horz" lIns="88983" tIns="44492" rIns="88983" bIns="4449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16813" y="6173903"/>
            <a:ext cx="2673191" cy="354645"/>
          </a:xfrm>
          <a:prstGeom prst="rect">
            <a:avLst/>
          </a:prstGeom>
        </p:spPr>
        <p:txBody>
          <a:bodyPr vert="horz" lIns="88983" tIns="44492" rIns="88983" bIns="4449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98A5-6C89-447E-B143-8B857C721EDB}" type="datetimeFigureOut">
              <a:rPr lang="ru-RU" smtClean="0"/>
              <a:pPr/>
              <a:t>27.12.2018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35534" y="6173903"/>
            <a:ext cx="4009787" cy="354645"/>
          </a:xfrm>
          <a:prstGeom prst="rect">
            <a:avLst/>
          </a:prstGeom>
        </p:spPr>
        <p:txBody>
          <a:bodyPr vert="horz" lIns="88983" tIns="44492" rIns="88983" bIns="4449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90852" y="6173903"/>
            <a:ext cx="2673191" cy="354645"/>
          </a:xfrm>
          <a:prstGeom prst="rect">
            <a:avLst/>
          </a:prstGeom>
        </p:spPr>
        <p:txBody>
          <a:bodyPr vert="horz" lIns="88983" tIns="44492" rIns="88983" bIns="4449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0CD5-B6EC-46F5-8C7D-D6AE278313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78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889832" rtl="0" eaLnBrk="1" latinLnBrk="0" hangingPunct="1">
        <a:lnSpc>
          <a:spcPct val="90000"/>
        </a:lnSpc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2457" indent="-222457" algn="l" defTabSz="889832" rtl="0" eaLnBrk="1" latinLnBrk="0" hangingPunct="1">
        <a:lnSpc>
          <a:spcPct val="90000"/>
        </a:lnSpc>
        <a:spcBef>
          <a:spcPts val="97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67373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12290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57206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02120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447036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91952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36869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81784" indent="-222457" algn="l" defTabSz="889832" rtl="0" eaLnBrk="1" latinLnBrk="0" hangingPunct="1">
        <a:lnSpc>
          <a:spcPct val="90000"/>
        </a:lnSpc>
        <a:spcBef>
          <a:spcPts val="48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4916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89832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34747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79663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24579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69495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4409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59326" algn="l" defTabSz="8898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21705" y="6058283"/>
            <a:ext cx="6237446" cy="373413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2" y="-5948"/>
            <a:ext cx="11880850" cy="6661150"/>
          </a:xfrm>
          <a:prstGeom prst="rect">
            <a:avLst/>
          </a:prstGeom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729842" y="1488142"/>
            <a:ext cx="10679105" cy="183648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88983" tIns="44492" rIns="88983" bIns="44492">
            <a:spAutoFit/>
          </a:bodyPr>
          <a:lstStyle/>
          <a:p>
            <a:pPr algn="just"/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just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125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/>
            <a:endParaRPr lang="ru-RU" sz="125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/>
            <a:endParaRPr lang="ru-RU" sz="125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/>
            <a:endParaRPr lang="ru-RU" sz="125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/>
            <a:endParaRPr lang="ru-RU" sz="125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/>
            <a:endParaRPr lang="ru-RU" sz="125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/>
            <a:endParaRPr lang="ru-RU" sz="125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/>
            <a:endParaRPr lang="ru-RU" sz="1250" dirty="0" smtClean="0">
              <a:latin typeface="Times New Roman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62161" y="173785"/>
            <a:ext cx="4746787" cy="274519"/>
          </a:xfrm>
          <a:prstGeom prst="rect">
            <a:avLst/>
          </a:prstGeom>
        </p:spPr>
        <p:txBody>
          <a:bodyPr wrap="square" lIns="88983" tIns="44492" rIns="88983" bIns="44492">
            <a:spAutoFit/>
          </a:bodyPr>
          <a:lstStyle/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77070" y="813353"/>
            <a:ext cx="4164376" cy="129018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88983" tIns="44492" rIns="88983" bIns="44492">
            <a:spAutoFit/>
          </a:bodyPr>
          <a:lstStyle/>
          <a:p>
            <a:pPr marL="166843" indent="-166843" algn="just">
              <a:buFontTx/>
              <a:buChar char="-"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66843" indent="-166843" algn="just">
              <a:buFontTx/>
              <a:buChar char="-"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70333" y="206947"/>
            <a:ext cx="101355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rgbClr val="FF0000"/>
                </a:solidFill>
                <a:latin typeface="Times New Roman"/>
                <a:ea typeface="Times New Roman"/>
              </a:rPr>
              <a:t>Уважаемые </a:t>
            </a:r>
            <a:r>
              <a:rPr lang="ru-RU" sz="14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жители Самарской области! </a:t>
            </a:r>
            <a:endParaRPr lang="ru-RU" sz="1400" dirty="0">
              <a:latin typeface="Times New Roman"/>
              <a:ea typeface="Times New Roman"/>
            </a:endParaRPr>
          </a:p>
          <a:p>
            <a:pPr algn="ctr"/>
            <a:r>
              <a:rPr lang="ru-RU" sz="1400" b="1" dirty="0">
                <a:solidFill>
                  <a:srgbClr val="0000FF"/>
                </a:solidFill>
                <a:latin typeface="Times New Roman"/>
                <a:ea typeface="Times New Roman"/>
              </a:rPr>
              <a:t>На территории </a:t>
            </a:r>
            <a:r>
              <a:rPr lang="ru-RU" sz="14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области </a:t>
            </a:r>
            <a:r>
              <a:rPr lang="ru-RU" sz="1400" b="1" dirty="0">
                <a:solidFill>
                  <a:srgbClr val="0000FF"/>
                </a:solidFill>
                <a:latin typeface="Times New Roman"/>
                <a:ea typeface="Times New Roman"/>
              </a:rPr>
              <a:t>для </a:t>
            </a:r>
            <a:r>
              <a:rPr lang="ru-RU" sz="14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граждан, </a:t>
            </a:r>
            <a:r>
              <a:rPr lang="ru-RU" sz="1400" b="1" dirty="0">
                <a:solidFill>
                  <a:srgbClr val="0000FF"/>
                </a:solidFill>
                <a:latin typeface="Times New Roman"/>
                <a:ea typeface="Times New Roman"/>
              </a:rPr>
              <a:t>достигших в период </a:t>
            </a:r>
            <a:r>
              <a:rPr lang="ru-RU" sz="14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с </a:t>
            </a:r>
            <a:r>
              <a:rPr lang="ru-RU" sz="1400" b="1" dirty="0">
                <a:solidFill>
                  <a:srgbClr val="0000FF"/>
                </a:solidFill>
                <a:latin typeface="Times New Roman"/>
                <a:ea typeface="Times New Roman"/>
              </a:rPr>
              <a:t>1 января 2019 года по 31 декабря 2027 года возраста </a:t>
            </a:r>
            <a:endParaRPr lang="ru-RU" sz="1400" b="1" dirty="0" smtClean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14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женщины 55 </a:t>
            </a:r>
            <a:r>
              <a:rPr lang="ru-RU" sz="1400" b="1" dirty="0">
                <a:solidFill>
                  <a:srgbClr val="0000FF"/>
                </a:solidFill>
                <a:latin typeface="Times New Roman"/>
                <a:ea typeface="Times New Roman"/>
              </a:rPr>
              <a:t>лет и более, мужчины 60 лет и </a:t>
            </a:r>
            <a:r>
              <a:rPr lang="ru-RU" sz="14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более, предусмотрены следующие меры </a:t>
            </a:r>
            <a:r>
              <a:rPr lang="ru-RU" sz="1400" b="1" dirty="0">
                <a:solidFill>
                  <a:srgbClr val="0000FF"/>
                </a:solidFill>
                <a:latin typeface="Times New Roman"/>
                <a:ea typeface="Times New Roman"/>
              </a:rPr>
              <a:t>социальной </a:t>
            </a:r>
            <a:r>
              <a:rPr lang="ru-RU" sz="1400" b="1" dirty="0" smtClean="0">
                <a:solidFill>
                  <a:srgbClr val="0000FF"/>
                </a:solidFill>
                <a:latin typeface="Times New Roman"/>
                <a:ea typeface="Times New Roman"/>
              </a:rPr>
              <a:t>поддержки.</a:t>
            </a:r>
            <a:r>
              <a:rPr lang="ru-RU" sz="1400" dirty="0" smtClean="0">
                <a:latin typeface="Times New Roman"/>
                <a:ea typeface="Times New Roman"/>
              </a:rPr>
              <a:t> 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70333" y="1161054"/>
            <a:ext cx="2979861" cy="17851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Ежемесячная денежная  </a:t>
            </a:r>
            <a:r>
              <a:rPr lang="ru-RU" sz="1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выплата </a:t>
            </a:r>
          </a:p>
          <a:p>
            <a:pPr algn="ctr"/>
            <a:r>
              <a:rPr lang="ru-RU" sz="1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ветеранам </a:t>
            </a:r>
            <a:r>
              <a:rPr lang="ru-RU" sz="1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труда РФ </a:t>
            </a:r>
            <a:r>
              <a:rPr lang="ru-RU" sz="1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размере </a:t>
            </a:r>
            <a:r>
              <a:rPr lang="ru-RU" sz="1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713,0 руб</a:t>
            </a:r>
            <a:r>
              <a:rPr lang="ru-RU" sz="1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 на ЕДВ  предоставляется ветеранам труда РФ и ветеранам труда Самарской области, достигшим в период с 01.01.2019 по 31.12.2027 возраста 55 лет и более для женщин и 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 и более для мужчин, которым не установлена пенсия независимо от факта осуществления трудовой деятельности при условии, что их доход не превышает 21 647,12 рублей.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870333" y="3249226"/>
            <a:ext cx="2979861" cy="14876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Ежемесячная денежная компенсация ветеранам труда РФ </a:t>
            </a:r>
            <a:r>
              <a:rPr lang="ru-RU" sz="1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оплату жилого помещения и коммунальных </a:t>
            </a:r>
            <a:r>
              <a:rPr lang="ru-RU" sz="1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услуг</a:t>
            </a:r>
          </a:p>
          <a:p>
            <a:pPr algn="ctr"/>
            <a:endParaRPr lang="ru-RU" sz="1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50% платы за жилье в пределах социальной нормы площади жилья, за коммунальные услуги; 50% взноса на капитальный ремонт)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31324" y="3249226"/>
            <a:ext cx="3393195" cy="14876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Социальная помощь </a:t>
            </a:r>
            <a:r>
              <a:rPr lang="ru-RU" sz="1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виде социального пособия малоимущим гражданам </a:t>
            </a:r>
            <a:r>
              <a:rPr lang="ru-RU" sz="1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размере - </a:t>
            </a:r>
            <a:r>
              <a:rPr lang="ru-RU" sz="1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500,0 руб</a:t>
            </a:r>
            <a:r>
              <a:rPr lang="ru-RU" sz="1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и  социальных </a:t>
            </a:r>
            <a:r>
              <a:rPr lang="ru-RU" sz="1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услуг по социальному </a:t>
            </a:r>
            <a:r>
              <a:rPr lang="ru-RU" sz="1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контракту</a:t>
            </a:r>
            <a:endParaRPr lang="ru-RU" sz="1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844014" y="1161054"/>
            <a:ext cx="3161840" cy="241942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Ежемесячная денежная выплата на проезд</a:t>
            </a:r>
            <a:endParaRPr lang="ru-RU" sz="1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 на ЕДВ на проезд предоставляется лицам, достигшими в период с 01.01.2019 по 31.12.2027 возраста 55 лет и более для женщин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60 лет и более для мужчин, которым не установлена пенсия и не имеющих права на получение компенсации расходов на оплату жилого помещения и коммунальных услуг и иной ежемесячной денежной выплаты по федеральному и областному законодательству, при условии, что их доход не превышает 1,5-кратной величины прожиточного минимума в расчете на душу населения, установленной в Самарской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области (</a:t>
            </a:r>
            <a:r>
              <a:rPr lang="en-US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кв. 2018 – 15328,50 руб.).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Размер </a:t>
            </a:r>
            <a:r>
              <a:rPr lang="ru-RU" sz="1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выплаты составляет 270 рублей.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131324" y="1161054"/>
            <a:ext cx="3393195" cy="17851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Ежемесячная денежная  выплата ветеранам труда </a:t>
            </a:r>
            <a:r>
              <a:rPr lang="ru-RU" sz="1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Самарской области в </a:t>
            </a:r>
            <a:r>
              <a:rPr lang="ru-RU" sz="1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размере от 674 руб. до 1213 руб. в зависимости от основания присвоения </a:t>
            </a:r>
            <a:r>
              <a:rPr lang="ru-RU" sz="1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звания.</a:t>
            </a:r>
          </a:p>
          <a:p>
            <a:pPr lvl="0"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ЕДВ  предоставляется ветеранам труда РФ и ветеранам труда Самарской области, достигшим в период с 01.01.2019 по 31.12.2027 возраста 55 лет и более для женщин и  60 лет и более для мужчин, которым не установлена пенсия независимо от факта осуществления трудовой деятельности при условии, что их доход не превышает 21 647,12 рублей.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844011" y="3752959"/>
            <a:ext cx="3161841" cy="11385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Льготный </a:t>
            </a:r>
            <a:r>
              <a:rPr lang="ru-RU" sz="1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проезд по социальной карте жителя Самарской области на муниципальных маршрутах регулярных перевозок по нерегулируемым тарифам на транспорте общего пользования (не более 90 поездок)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844014" y="5065230"/>
            <a:ext cx="3161840" cy="115930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Компенсация </a:t>
            </a:r>
            <a:r>
              <a:rPr lang="ru-RU" sz="1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стоимости проезда по социальной </a:t>
            </a:r>
            <a:r>
              <a:rPr lang="ru-RU" sz="1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необходимости для ветеранов труда РФ</a:t>
            </a:r>
            <a:endParaRPr lang="ru-RU" sz="1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70333" y="4891489"/>
            <a:ext cx="2979861" cy="133303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Льготы </a:t>
            </a:r>
            <a:r>
              <a:rPr lang="ru-RU" sz="1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зубопротезированию </a:t>
            </a:r>
          </a:p>
          <a:p>
            <a:pPr algn="ctr"/>
            <a:r>
              <a:rPr lang="ru-RU" sz="1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для ветеранов РФ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038" y="5065229"/>
            <a:ext cx="3402012" cy="115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629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1521</TotalTime>
  <Words>399</Words>
  <Application>Microsoft Office PowerPoint</Application>
  <PresentationFormat>Произвольный</PresentationFormat>
  <Paragraphs>32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«Об организации предоставления отдельных видов социальных выплат жителям  Самарской области (ежегодные денежные  выплаты к Пасхе,   детям войны, почетным донорам)»</dc:title>
  <dc:creator>Сафронова Евгения Александровна</dc:creator>
  <cp:lastModifiedBy>Крупнова Ирина Александровна</cp:lastModifiedBy>
  <cp:revision>84</cp:revision>
  <cp:lastPrinted>2018-12-27T11:53:31Z</cp:lastPrinted>
  <dcterms:created xsi:type="dcterms:W3CDTF">2016-03-31T11:50:53Z</dcterms:created>
  <dcterms:modified xsi:type="dcterms:W3CDTF">2018-12-27T13:26:57Z</dcterms:modified>
</cp:coreProperties>
</file>